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90" r:id="rId2"/>
    <p:sldId id="391" r:id="rId3"/>
    <p:sldId id="281" r:id="rId4"/>
    <p:sldId id="390" r:id="rId5"/>
    <p:sldId id="375" r:id="rId6"/>
    <p:sldId id="374" r:id="rId7"/>
    <p:sldId id="349" r:id="rId8"/>
    <p:sldId id="327" r:id="rId9"/>
    <p:sldId id="328" r:id="rId10"/>
    <p:sldId id="383" r:id="rId11"/>
    <p:sldId id="397" r:id="rId12"/>
    <p:sldId id="396" r:id="rId13"/>
    <p:sldId id="386" r:id="rId14"/>
    <p:sldId id="392" r:id="rId15"/>
    <p:sldId id="398" r:id="rId16"/>
    <p:sldId id="370" r:id="rId17"/>
    <p:sldId id="371" r:id="rId18"/>
    <p:sldId id="256" r:id="rId19"/>
    <p:sldId id="330" r:id="rId20"/>
    <p:sldId id="274" r:id="rId21"/>
    <p:sldId id="282" r:id="rId22"/>
    <p:sldId id="283" r:id="rId23"/>
    <p:sldId id="406" r:id="rId24"/>
    <p:sldId id="324" r:id="rId25"/>
    <p:sldId id="267" r:id="rId26"/>
    <p:sldId id="257" r:id="rId27"/>
    <p:sldId id="270" r:id="rId28"/>
    <p:sldId id="395" r:id="rId29"/>
    <p:sldId id="393" r:id="rId30"/>
    <p:sldId id="394" r:id="rId31"/>
    <p:sldId id="354" r:id="rId32"/>
    <p:sldId id="399" r:id="rId33"/>
    <p:sldId id="400" r:id="rId34"/>
    <p:sldId id="405" r:id="rId35"/>
    <p:sldId id="401" r:id="rId36"/>
    <p:sldId id="402" r:id="rId37"/>
    <p:sldId id="403"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937" autoAdjust="0"/>
    <p:restoredTop sz="94656"/>
  </p:normalViewPr>
  <p:slideViewPr>
    <p:cSldViewPr snapToGrid="0" snapToObjects="1">
      <p:cViewPr>
        <p:scale>
          <a:sx n="104" d="100"/>
          <a:sy n="104" d="100"/>
        </p:scale>
        <p:origin x="48" y="26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E90A8-F99C-DD4B-A232-290D957DE434}" type="datetimeFigureOut">
              <a:rPr lang="en-US" smtClean="0"/>
              <a:t>4/6/19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3259F-A26A-DE4F-AEC0-2C7CF7FD3DDD}" type="slidenum">
              <a:rPr lang="en-US" smtClean="0"/>
              <a:t>‹#›</a:t>
            </a:fld>
            <a:endParaRPr lang="en-US"/>
          </a:p>
        </p:txBody>
      </p:sp>
    </p:spTree>
    <p:extLst>
      <p:ext uri="{BB962C8B-B14F-4D97-AF65-F5344CB8AC3E}">
        <p14:creationId xmlns:p14="http://schemas.microsoft.com/office/powerpoint/2010/main" val="1872919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A8193-9070-B443-B7AF-4CA15A47F68D}" type="slidenum">
              <a:rPr lang="en-US" smtClean="0"/>
              <a:t>1</a:t>
            </a:fld>
            <a:endParaRPr lang="en-US"/>
          </a:p>
        </p:txBody>
      </p:sp>
    </p:spTree>
    <p:extLst>
      <p:ext uri="{BB962C8B-B14F-4D97-AF65-F5344CB8AC3E}">
        <p14:creationId xmlns:p14="http://schemas.microsoft.com/office/powerpoint/2010/main" val="12750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12</a:t>
            </a:fld>
            <a:endParaRPr lang="en-US"/>
          </a:p>
        </p:txBody>
      </p:sp>
    </p:spTree>
    <p:extLst>
      <p:ext uri="{BB962C8B-B14F-4D97-AF65-F5344CB8AC3E}">
        <p14:creationId xmlns:p14="http://schemas.microsoft.com/office/powerpoint/2010/main" val="625695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FBFA32-60A9-E14C-A920-B708B6A93A2D}" type="slidenum">
              <a:rPr lang="en-US" smtClean="0"/>
              <a:t>22</a:t>
            </a:fld>
            <a:endParaRPr lang="en-US"/>
          </a:p>
        </p:txBody>
      </p:sp>
    </p:spTree>
    <p:extLst>
      <p:ext uri="{BB962C8B-B14F-4D97-AF65-F5344CB8AC3E}">
        <p14:creationId xmlns:p14="http://schemas.microsoft.com/office/powerpoint/2010/main" val="4129953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295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3F03E25-F94F-1647-993C-167EE8DBF6CA}" type="slidenum">
              <a:rPr lang="de-AT"/>
              <a:pPr/>
              <a:t>25</a:t>
            </a:fld>
            <a:endParaRPr lang="de-AT"/>
          </a:p>
        </p:txBody>
      </p:sp>
      <p:sp>
        <p:nvSpPr>
          <p:cNvPr id="11265"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1266"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16996F-3EBC-5C40-AD74-642E02C34521}" type="slidenum">
              <a:rPr lang="de-AT"/>
              <a:pPr/>
              <a:t>27</a:t>
            </a:fld>
            <a:endParaRPr lang="de-AT"/>
          </a:p>
        </p:txBody>
      </p:sp>
      <p:sp>
        <p:nvSpPr>
          <p:cNvPr id="12289"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28</a:t>
            </a:fld>
            <a:endParaRPr lang="en-US"/>
          </a:p>
        </p:txBody>
      </p:sp>
    </p:spTree>
    <p:extLst>
      <p:ext uri="{BB962C8B-B14F-4D97-AF65-F5344CB8AC3E}">
        <p14:creationId xmlns:p14="http://schemas.microsoft.com/office/powerpoint/2010/main" val="3933198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32</a:t>
            </a:fld>
            <a:endParaRPr lang="en-US"/>
          </a:p>
        </p:txBody>
      </p:sp>
    </p:spTree>
    <p:extLst>
      <p:ext uri="{BB962C8B-B14F-4D97-AF65-F5344CB8AC3E}">
        <p14:creationId xmlns:p14="http://schemas.microsoft.com/office/powerpoint/2010/main" val="947999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37</a:t>
            </a:fld>
            <a:endParaRPr lang="en-US"/>
          </a:p>
        </p:txBody>
      </p:sp>
    </p:spTree>
    <p:extLst>
      <p:ext uri="{BB962C8B-B14F-4D97-AF65-F5344CB8AC3E}">
        <p14:creationId xmlns:p14="http://schemas.microsoft.com/office/powerpoint/2010/main" val="310537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412502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89652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10394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892969" y="1151930"/>
            <a:ext cx="7358063" cy="2321719"/>
          </a:xfrm>
          <a:prstGeom prst="rect">
            <a:avLst/>
          </a:prstGeom>
        </p:spPr>
        <p:txBody>
          <a:bodyPr anchor="b"/>
          <a:lstStyle>
            <a:lvl1pPr>
              <a:defRPr>
                <a:latin typeface="Helvetica Light"/>
                <a:ea typeface="Helvetica Light"/>
                <a:cs typeface="Helvetica Light"/>
                <a:sym typeface="Helvetica Light"/>
              </a:defRPr>
            </a:lvl1pPr>
          </a:lstStyle>
          <a:p>
            <a:r>
              <a:t>Title Text</a:t>
            </a:r>
          </a:p>
        </p:txBody>
      </p:sp>
      <p:sp>
        <p:nvSpPr>
          <p:cNvPr id="118" name="Body Level One…"/>
          <p:cNvSpPr txBox="1">
            <a:spLocks noGrp="1"/>
          </p:cNvSpPr>
          <p:nvPr>
            <p:ph type="body" sz="quarter" idx="1"/>
          </p:nvPr>
        </p:nvSpPr>
        <p:spPr>
          <a:xfrm>
            <a:off x="892969" y="3536156"/>
            <a:ext cx="7358063" cy="794742"/>
          </a:xfrm>
          <a:prstGeom prst="rect">
            <a:avLst/>
          </a:prstGeom>
        </p:spPr>
        <p:txBody>
          <a:bodyPr anchor="t"/>
          <a:lstStyle>
            <a:lvl1pPr marL="0" indent="0" algn="ctr">
              <a:spcBef>
                <a:spcPts val="0"/>
              </a:spcBef>
              <a:buSzTx/>
              <a:buNone/>
              <a:defRPr>
                <a:latin typeface="Helvetica Light"/>
                <a:ea typeface="Helvetica Light"/>
                <a:cs typeface="Helvetica Light"/>
                <a:sym typeface="Helvetica Light"/>
              </a:defRPr>
            </a:lvl1pPr>
            <a:lvl2pPr marL="0" indent="160729" algn="ctr">
              <a:spcBef>
                <a:spcPts val="0"/>
              </a:spcBef>
              <a:buSzTx/>
              <a:buNone/>
              <a:defRPr>
                <a:latin typeface="Helvetica Light"/>
                <a:ea typeface="Helvetica Light"/>
                <a:cs typeface="Helvetica Light"/>
                <a:sym typeface="Helvetica Light"/>
              </a:defRPr>
            </a:lvl2pPr>
            <a:lvl3pPr marL="0" indent="321457" algn="ctr">
              <a:spcBef>
                <a:spcPts val="0"/>
              </a:spcBef>
              <a:buSzTx/>
              <a:buNone/>
              <a:defRPr>
                <a:latin typeface="Helvetica Light"/>
                <a:ea typeface="Helvetica Light"/>
                <a:cs typeface="Helvetica Light"/>
                <a:sym typeface="Helvetica Light"/>
              </a:defRPr>
            </a:lvl3pPr>
            <a:lvl4pPr marL="0" indent="482186" algn="ctr">
              <a:spcBef>
                <a:spcPts val="0"/>
              </a:spcBef>
              <a:buSzTx/>
              <a:buNone/>
              <a:defRPr>
                <a:latin typeface="Helvetica Light"/>
                <a:ea typeface="Helvetica Light"/>
                <a:cs typeface="Helvetica Light"/>
                <a:sym typeface="Helvetica Light"/>
              </a:defRPr>
            </a:lvl4pPr>
            <a:lvl5pPr marL="0" indent="642915" algn="ctr">
              <a:spcBef>
                <a:spcPts val="0"/>
              </a:spcBef>
              <a:buSzTx/>
              <a:buNone/>
              <a:defRPr>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4437983" y="6505277"/>
            <a:ext cx="259104" cy="267891"/>
          </a:xfrm>
          <a:prstGeom prst="rect">
            <a:avLst/>
          </a:prstGeom>
        </p:spPr>
        <p:txBody>
          <a:bodyPr/>
          <a:lstStyle>
            <a:lvl1pPr>
              <a:defRPr sz="1266">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028712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96937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67486D8-6185-2F46-9500-684DCD158332}" type="datetimeFigureOut">
              <a:rPr lang="en-U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58781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67486D8-6185-2F46-9500-684DCD158332}" type="datetimeFigureOut">
              <a:rPr lang="en-US" smtClean="0"/>
              <a:t>4/6/19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43153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67486D8-6185-2F46-9500-684DCD158332}" type="datetimeFigureOut">
              <a:rPr lang="en-US" smtClean="0"/>
              <a:t>4/6/19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48074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67486D8-6185-2F46-9500-684DCD158332}" type="datetimeFigureOut">
              <a:rPr lang="en-US" smtClean="0"/>
              <a:t>4/6/19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62491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486D8-6185-2F46-9500-684DCD158332}" type="datetimeFigureOut">
              <a:rPr lang="en-US" smtClean="0"/>
              <a:t>4/6/19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34436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4/6/19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31753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4/6/19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759357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486D8-6185-2F46-9500-684DCD158332}" type="datetimeFigureOut">
              <a:rPr lang="en-US" smtClean="0"/>
              <a:t>4/6/19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DD88-D027-E04D-BA8E-F9EB70C99D4E}" type="slidenum">
              <a:rPr lang="en-US" smtClean="0"/>
              <a:t>‹#›</a:t>
            </a:fld>
            <a:endParaRPr lang="en-US"/>
          </a:p>
        </p:txBody>
      </p:sp>
    </p:spTree>
    <p:extLst>
      <p:ext uri="{BB962C8B-B14F-4D97-AF65-F5344CB8AC3E}">
        <p14:creationId xmlns:p14="http://schemas.microsoft.com/office/powerpoint/2010/main" val="274212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en.wikipedia.org/wiki/User:Daniel_Mietchen" TargetMode="External"/><Relationship Id="rId7" Type="http://schemas.openxmlformats.org/officeDocument/2006/relationships/hyperlink" Target="https://commons.wikimedia.org/wiki/User:Thesupermat" TargetMode="External"/><Relationship Id="rId2" Type="http://schemas.openxmlformats.org/officeDocument/2006/relationships/hyperlink" Target="https://en.wikipedia.org/wiki/Wikipedia:Wikipedia_Signpost/2011-07-25/Wikimedian_in_Residence_interview" TargetMode="Externa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commons.wikimedia.org/wiki/User:Daniel_Mietchen" TargetMode="External"/><Relationship Id="rId4" Type="http://schemas.openxmlformats.org/officeDocument/2006/relationships/image" Target="../media/image23.tiff"/></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2.xml"/><Relationship Id="rId4" Type="http://schemas.openxmlformats.org/officeDocument/2006/relationships/hyperlink" Target="http://www.bulliedintobadscience.or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www.nuigalway.ie/colleges-and-schools/arts-social-sciences-and-celtic-studies/staffprofiles/elainetoome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t.co/sgisTFNZ3U" TargetMode="External"/><Relationship Id="rId2" Type="http://schemas.openxmlformats.org/officeDocument/2006/relationships/hyperlink" Target="https://twitter.com/hashtag/copyright?src=hash" TargetMode="Externa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hyperlink" Target="https://twitter.com/hashtag/TDM?src=hash" TargetMode="External"/><Relationship Id="rId4" Type="http://schemas.openxmlformats.org/officeDocument/2006/relationships/hyperlink" Target="https://twitter.com/hashtag/opencon?src=hash"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ibscie.org/" TargetMode="External"/><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twitter.com/chartgerink" TargetMode="External"/><Relationship Id="rId5" Type="http://schemas.openxmlformats.org/officeDocument/2006/relationships/hyperlink" Target="mailto:chris@libscie.org" TargetMode="Externa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hyperlink" Target="mailto:Alexandra_bannachbrown@bond.edu.au" TargetMode="External"/><Relationship Id="rId3" Type="http://schemas.openxmlformats.org/officeDocument/2006/relationships/hyperlink" Target="https://en.wikiversity.org/wiki/ContentMine/Animal_Models_of_Depression" TargetMode="External"/><Relationship Id="rId7" Type="http://schemas.openxmlformats.org/officeDocument/2006/relationships/hyperlink" Target="https://github.com/CREBP" TargetMode="External"/><Relationship Id="rId12" Type="http://schemas.openxmlformats.org/officeDocument/2006/relationships/image" Target="../media/image46.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hyperlink" Target="http://www.crebp-sra.com/" TargetMode="External"/><Relationship Id="rId11" Type="http://schemas.openxmlformats.org/officeDocument/2006/relationships/image" Target="../media/image45.png"/><Relationship Id="rId5" Type="http://schemas.openxmlformats.org/officeDocument/2006/relationships/hyperlink" Target="http://syrf.org.uk/" TargetMode="External"/><Relationship Id="rId10" Type="http://schemas.openxmlformats.org/officeDocument/2006/relationships/image" Target="../media/image44.png"/><Relationship Id="rId4" Type="http://schemas.openxmlformats.org/officeDocument/2006/relationships/hyperlink" Target="https://github.com/abannachbrown/Depression-Project-CM/blob/master/antidepressants-regex.txt" TargetMode="External"/><Relationship Id="rId9" Type="http://schemas.openxmlformats.org/officeDocument/2006/relationships/image" Target="../media/image43.png"/><Relationship Id="rId14" Type="http://schemas.openxmlformats.org/officeDocument/2006/relationships/image" Target="../media/image47.jpe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larsgw.github.io/ctj-factvis/" TargetMode="External"/><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larsgw.github.io/contentmine-fellowship/html/static/wordcloud_0.html" TargetMode="External"/><Relationship Id="rId4" Type="http://schemas.openxmlformats.org/officeDocument/2006/relationships/hyperlink" Target="https://larsgw.github.io/contentmine-fellowship/html/card_c05.htm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openknowledgemaps.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openknowledgemaps.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github.com/ContentMine/getpapers" TargetMode="External"/><Relationship Id="rId2" Type="http://schemas.openxmlformats.org/officeDocument/2006/relationships/hyperlink" Target="http://github.com/petermr/tigr2ess" TargetMode="External"/><Relationship Id="rId1" Type="http://schemas.openxmlformats.org/officeDocument/2006/relationships/slideLayout" Target="../slideLayouts/slideLayout2.xml"/><Relationship Id="rId4" Type="http://schemas.openxmlformats.org/officeDocument/2006/relationships/hyperlink" Target="http://gikthub.com/ContentMine/normami"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7.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chemicaltagger.ch.cam.ac.uk/"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73469" y="2615312"/>
            <a:ext cx="3294707" cy="707886"/>
          </a:xfrm>
          <a:prstGeom prst="rect">
            <a:avLst/>
          </a:prstGeom>
        </p:spPr>
        <p:txBody>
          <a:bodyPr wrap="square">
            <a:spAutoFit/>
          </a:bodyPr>
          <a:lstStyle/>
          <a:p>
            <a:pPr algn="ctr"/>
            <a:r>
              <a:rPr lang="en-GB" dirty="0"/>
              <a:t>Open Science Week</a:t>
            </a:r>
            <a:r>
              <a:rPr lang="en-US" sz="2000" i="1" dirty="0"/>
              <a:t> </a:t>
            </a:r>
          </a:p>
          <a:p>
            <a:pPr algn="ctr"/>
            <a:r>
              <a:rPr lang="en-US" sz="2000" dirty="0"/>
              <a:t>NUI, Galway,  IE</a:t>
            </a:r>
            <a:r>
              <a:rPr lang="en-US" sz="2000" i="1" dirty="0"/>
              <a:t>, 2019-04-11</a:t>
            </a:r>
          </a:p>
        </p:txBody>
      </p:sp>
      <p:sp>
        <p:nvSpPr>
          <p:cNvPr id="7" name="Rectangle 6"/>
          <p:cNvSpPr/>
          <p:nvPr/>
        </p:nvSpPr>
        <p:spPr>
          <a:xfrm>
            <a:off x="896374" y="538609"/>
            <a:ext cx="7707876" cy="1077218"/>
          </a:xfrm>
          <a:prstGeom prst="rect">
            <a:avLst/>
          </a:prstGeom>
          <a:solidFill>
            <a:schemeClr val="bg1"/>
          </a:solidFill>
        </p:spPr>
        <p:txBody>
          <a:bodyPr wrap="square">
            <a:spAutoFit/>
          </a:bodyPr>
          <a:lstStyle/>
          <a:p>
            <a:pPr algn="ctr"/>
            <a:r>
              <a:rPr lang="en-US" sz="3200" dirty="0"/>
              <a:t>Early Career Researchers and Open Health Knowledge </a:t>
            </a:r>
          </a:p>
        </p:txBody>
      </p:sp>
      <p:sp>
        <p:nvSpPr>
          <p:cNvPr id="8" name="TextBox 7"/>
          <p:cNvSpPr txBox="1"/>
          <p:nvPr/>
        </p:nvSpPr>
        <p:spPr>
          <a:xfrm>
            <a:off x="2366976" y="1619753"/>
            <a:ext cx="5446620" cy="677108"/>
          </a:xfrm>
          <a:prstGeom prst="rect">
            <a:avLst/>
          </a:prstGeom>
          <a:noFill/>
        </p:spPr>
        <p:txBody>
          <a:bodyPr wrap="none" rtlCol="0">
            <a:spAutoFit/>
          </a:bodyPr>
          <a:lstStyle/>
          <a:p>
            <a:pPr algn="ctr"/>
            <a:r>
              <a:rPr lang="en-US" sz="2400" dirty="0"/>
              <a:t>Peter Murray-Rust</a:t>
            </a:r>
            <a:r>
              <a:rPr lang="en-US" sz="2400" baseline="30000" dirty="0"/>
              <a:t>1,2</a:t>
            </a:r>
          </a:p>
          <a:p>
            <a:pPr algn="ctr"/>
            <a:r>
              <a:rPr lang="en-US" sz="1400" i="1" dirty="0"/>
              <a:t>[1]University of Cambridge[2]</a:t>
            </a:r>
            <a:r>
              <a:rPr lang="en-US" sz="1400" i="1" dirty="0" err="1"/>
              <a:t>TheContentMine</a:t>
            </a:r>
            <a:r>
              <a:rPr lang="en-US" sz="1400" i="1" dirty="0"/>
              <a:t> [</a:t>
            </a:r>
            <a:r>
              <a:rPr lang="en-US" sz="1400" i="1" dirty="0" err="1"/>
              <a:t>peter@contentmine.org</a:t>
            </a:r>
            <a:r>
              <a:rPr lang="en-US" sz="1400" i="1" dirty="0"/>
              <a:t>]</a:t>
            </a:r>
          </a:p>
        </p:txBody>
      </p:sp>
      <p:pic>
        <p:nvPicPr>
          <p:cNvPr id="11" name="Picture 10"/>
          <p:cNvPicPr>
            <a:picLocks noChangeAspect="1"/>
          </p:cNvPicPr>
          <p:nvPr/>
        </p:nvPicPr>
        <p:blipFill>
          <a:blip r:embed="rId3"/>
          <a:stretch>
            <a:fillRect/>
          </a:stretch>
        </p:blipFill>
        <p:spPr>
          <a:xfrm>
            <a:off x="7245942" y="6260057"/>
            <a:ext cx="1934942" cy="676990"/>
          </a:xfrm>
          <a:prstGeom prst="rect">
            <a:avLst/>
          </a:prstGeom>
        </p:spPr>
      </p:pic>
      <p:pic>
        <p:nvPicPr>
          <p:cNvPr id="10" name="Shape 35"/>
          <p:cNvPicPr preferRelativeResize="0"/>
          <p:nvPr/>
        </p:nvPicPr>
        <p:blipFill>
          <a:blip r:embed="rId4"/>
          <a:stretch>
            <a:fillRect/>
          </a:stretch>
        </p:blipFill>
        <p:spPr>
          <a:xfrm>
            <a:off x="142875" y="6156871"/>
            <a:ext cx="2238375" cy="612384"/>
          </a:xfrm>
          <a:prstGeom prst="rect">
            <a:avLst/>
          </a:prstGeom>
          <a:solidFill>
            <a:schemeClr val="bg1"/>
          </a:solidFill>
          <a:ln>
            <a:noFill/>
          </a:ln>
        </p:spPr>
      </p:pic>
      <p:pic>
        <p:nvPicPr>
          <p:cNvPr id="12" name="pasted-image.pdf"/>
          <p:cNvPicPr/>
          <p:nvPr/>
        </p:nvPicPr>
        <p:blipFill>
          <a:blip r:embed="rId5">
            <a:extLst/>
          </a:blip>
          <a:stretch>
            <a:fillRect/>
          </a:stretch>
        </p:blipFill>
        <p:spPr>
          <a:xfrm>
            <a:off x="4745596" y="6301147"/>
            <a:ext cx="2386046" cy="629923"/>
          </a:xfrm>
          <a:prstGeom prst="rect">
            <a:avLst/>
          </a:prstGeom>
          <a:ln w="12700">
            <a:miter lim="400000"/>
          </a:ln>
        </p:spPr>
      </p:pic>
      <p:sp>
        <p:nvSpPr>
          <p:cNvPr id="13" name="TextBox 12"/>
          <p:cNvSpPr txBox="1"/>
          <p:nvPr/>
        </p:nvSpPr>
        <p:spPr>
          <a:xfrm>
            <a:off x="2865917" y="3463942"/>
            <a:ext cx="4117987" cy="1477328"/>
          </a:xfrm>
          <a:prstGeom prst="rect">
            <a:avLst/>
          </a:prstGeom>
          <a:noFill/>
        </p:spPr>
        <p:txBody>
          <a:bodyPr wrap="none" rtlCol="0">
            <a:spAutoFit/>
          </a:bodyPr>
          <a:lstStyle/>
          <a:p>
            <a:pPr algn="ctr"/>
            <a:r>
              <a:rPr lang="en-US" b="1" dirty="0"/>
              <a:t>Early Career Researchers </a:t>
            </a:r>
            <a:r>
              <a:rPr lang="en-US" dirty="0"/>
              <a:t>are building the </a:t>
            </a:r>
          </a:p>
          <a:p>
            <a:pPr algn="ctr"/>
            <a:r>
              <a:rPr lang="en-US" b="1" dirty="0"/>
              <a:t>Advocacy, Community and Tools</a:t>
            </a:r>
          </a:p>
          <a:p>
            <a:pPr algn="ctr"/>
            <a:r>
              <a:rPr lang="en-US" dirty="0"/>
              <a:t>needed to </a:t>
            </a:r>
            <a:r>
              <a:rPr lang="en-US" b="1" dirty="0"/>
              <a:t>liberate medical knowledge</a:t>
            </a:r>
            <a:r>
              <a:rPr lang="en-US" dirty="0"/>
              <a:t>.</a:t>
            </a:r>
          </a:p>
          <a:p>
            <a:pPr algn="ctr"/>
            <a:r>
              <a:rPr lang="en-US" i="1" dirty="0"/>
              <a:t>Includes demos!</a:t>
            </a:r>
          </a:p>
          <a:p>
            <a:pPr algn="ctr"/>
            <a:r>
              <a:rPr lang="en-US" dirty="0"/>
              <a:t> </a:t>
            </a:r>
          </a:p>
        </p:txBody>
      </p:sp>
      <p:pic>
        <p:nvPicPr>
          <p:cNvPr id="15" name="Picture 14" descr="Screen Shot 2016-05-11 at 08.19.5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8159" y="5030570"/>
            <a:ext cx="1901333" cy="1827430"/>
          </a:xfrm>
          <a:prstGeom prst="rect">
            <a:avLst/>
          </a:prstGeom>
        </p:spPr>
      </p:pic>
      <p:pic>
        <p:nvPicPr>
          <p:cNvPr id="14" name="Picture 13" descr="Screen Shot 2017-09-25 at 15.32.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1574" y="5024223"/>
            <a:ext cx="1584325" cy="1204980"/>
          </a:xfrm>
          <a:prstGeom prst="rect">
            <a:avLst/>
          </a:prstGeom>
        </p:spPr>
      </p:pic>
    </p:spTree>
    <p:extLst>
      <p:ext uri="{BB962C8B-B14F-4D97-AF65-F5344CB8AC3E}">
        <p14:creationId xmlns:p14="http://schemas.microsoft.com/office/powerpoint/2010/main" val="3521577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474"/>
            <a:ext cx="8229600" cy="794223"/>
          </a:xfrm>
        </p:spPr>
        <p:txBody>
          <a:bodyPr>
            <a:normAutofit/>
          </a:bodyPr>
          <a:lstStyle/>
          <a:p>
            <a:r>
              <a:rPr lang="en-US" dirty="0"/>
              <a:t>Panton Authors and Fellows</a:t>
            </a:r>
          </a:p>
        </p:txBody>
      </p:sp>
      <p:pic>
        <p:nvPicPr>
          <p:cNvPr id="4" name="Content Placeholder 3"/>
          <p:cNvPicPr>
            <a:picLocks noGrp="1" noChangeAspect="1"/>
          </p:cNvPicPr>
          <p:nvPr>
            <p:ph idx="1"/>
          </p:nvPr>
        </p:nvPicPr>
        <p:blipFill>
          <a:blip r:embed="rId2"/>
          <a:srcRect t="14195" b="14195"/>
          <a:stretch>
            <a:fillRect/>
          </a:stretch>
        </p:blipFill>
        <p:spPr>
          <a:xfrm>
            <a:off x="1425348" y="905389"/>
            <a:ext cx="6242128" cy="3432930"/>
          </a:xfrm>
          <a:prstGeom prst="rect">
            <a:avLst/>
          </a:prstGeom>
        </p:spPr>
      </p:pic>
      <p:pic>
        <p:nvPicPr>
          <p:cNvPr id="5" name="Picture 4"/>
          <p:cNvPicPr>
            <a:picLocks noChangeAspect="1"/>
          </p:cNvPicPr>
          <p:nvPr/>
        </p:nvPicPr>
        <p:blipFill>
          <a:blip r:embed="rId3"/>
          <a:stretch>
            <a:fillRect/>
          </a:stretch>
        </p:blipFill>
        <p:spPr>
          <a:xfrm>
            <a:off x="3595992" y="4652621"/>
            <a:ext cx="5548007" cy="1898459"/>
          </a:xfrm>
          <a:prstGeom prst="rect">
            <a:avLst/>
          </a:prstGeom>
        </p:spPr>
      </p:pic>
      <p:pic>
        <p:nvPicPr>
          <p:cNvPr id="6" name="Picture 5"/>
          <p:cNvPicPr>
            <a:picLocks noChangeAspect="1"/>
          </p:cNvPicPr>
          <p:nvPr/>
        </p:nvPicPr>
        <p:blipFill>
          <a:blip r:embed="rId4"/>
          <a:stretch>
            <a:fillRect/>
          </a:stretch>
        </p:blipFill>
        <p:spPr>
          <a:xfrm>
            <a:off x="326910" y="4478930"/>
            <a:ext cx="3269082" cy="2579510"/>
          </a:xfrm>
          <a:prstGeom prst="rect">
            <a:avLst/>
          </a:prstGeom>
        </p:spPr>
      </p:pic>
    </p:spTree>
    <p:extLst>
      <p:ext uri="{BB962C8B-B14F-4D97-AF65-F5344CB8AC3E}">
        <p14:creationId xmlns:p14="http://schemas.microsoft.com/office/powerpoint/2010/main" val="845276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B005-48C6-0242-822B-A1EEBCE1B00F}"/>
              </a:ext>
            </a:extLst>
          </p:cNvPr>
          <p:cNvSpPr>
            <a:spLocks noGrp="1"/>
          </p:cNvSpPr>
          <p:nvPr>
            <p:ph type="title"/>
          </p:nvPr>
        </p:nvSpPr>
        <p:spPr/>
        <p:txBody>
          <a:bodyPr/>
          <a:lstStyle/>
          <a:p>
            <a:r>
              <a:rPr lang="en-US" dirty="0"/>
              <a:t>Ross  Mounce</a:t>
            </a:r>
          </a:p>
        </p:txBody>
      </p:sp>
      <p:sp>
        <p:nvSpPr>
          <p:cNvPr id="3" name="Content Placeholder 2">
            <a:extLst>
              <a:ext uri="{FF2B5EF4-FFF2-40B4-BE49-F238E27FC236}">
                <a16:creationId xmlns:a16="http://schemas.microsoft.com/office/drawing/2014/main" id="{303EF87F-E51B-FB45-A737-511D030B0145}"/>
              </a:ext>
            </a:extLst>
          </p:cNvPr>
          <p:cNvSpPr>
            <a:spLocks noGrp="1"/>
          </p:cNvSpPr>
          <p:nvPr>
            <p:ph idx="1"/>
          </p:nvPr>
        </p:nvSpPr>
        <p:spPr/>
        <p:txBody>
          <a:bodyPr/>
          <a:lstStyle/>
          <a:p>
            <a:pPr marL="0" indent="0">
              <a:buNone/>
            </a:pPr>
            <a:r>
              <a:rPr lang="en-US" dirty="0" err="1"/>
              <a:t>Bioscientist</a:t>
            </a:r>
            <a:r>
              <a:rPr lang="en-US" dirty="0"/>
              <a:t> and </a:t>
            </a:r>
            <a:r>
              <a:rPr lang="en-US" dirty="0" err="1"/>
              <a:t>palaeontologist</a:t>
            </a:r>
            <a:endParaRPr lang="en-US" dirty="0"/>
          </a:p>
          <a:p>
            <a:pPr marL="0" indent="0">
              <a:buNone/>
            </a:pPr>
            <a:r>
              <a:rPr lang="en-US" dirty="0"/>
              <a:t>Tireless champion of Open and </a:t>
            </a:r>
            <a:r>
              <a:rPr lang="en-US" dirty="0" err="1"/>
              <a:t>gadly</a:t>
            </a:r>
            <a:r>
              <a:rPr lang="en-US" dirty="0"/>
              <a:t> of publishers</a:t>
            </a:r>
          </a:p>
        </p:txBody>
      </p:sp>
    </p:spTree>
    <p:extLst>
      <p:ext uri="{BB962C8B-B14F-4D97-AF65-F5344CB8AC3E}">
        <p14:creationId xmlns:p14="http://schemas.microsoft.com/office/powerpoint/2010/main" val="1702784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3E1E6-2968-F94B-8E28-A2154DA9C53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FCEDE4A-7B0C-B840-99A1-C681FF0F3ED9}"/>
              </a:ext>
            </a:extLst>
          </p:cNvPr>
          <p:cNvPicPr>
            <a:picLocks noGrp="1" noChangeAspect="1"/>
          </p:cNvPicPr>
          <p:nvPr>
            <p:ph idx="1"/>
          </p:nvPr>
        </p:nvPicPr>
        <p:blipFill>
          <a:blip r:embed="rId3"/>
          <a:stretch>
            <a:fillRect/>
          </a:stretch>
        </p:blipFill>
        <p:spPr>
          <a:xfrm>
            <a:off x="457200" y="1735554"/>
            <a:ext cx="8229600" cy="4255254"/>
          </a:xfrm>
        </p:spPr>
      </p:pic>
      <p:sp>
        <p:nvSpPr>
          <p:cNvPr id="6" name="TextBox 5">
            <a:extLst>
              <a:ext uri="{FF2B5EF4-FFF2-40B4-BE49-F238E27FC236}">
                <a16:creationId xmlns:a16="http://schemas.microsoft.com/office/drawing/2014/main" id="{9CB42219-FD92-E848-AC36-3EE38CFED808}"/>
              </a:ext>
            </a:extLst>
          </p:cNvPr>
          <p:cNvSpPr txBox="1"/>
          <p:nvPr/>
        </p:nvSpPr>
        <p:spPr>
          <a:xfrm>
            <a:off x="1262869" y="6125671"/>
            <a:ext cx="7148625" cy="646331"/>
          </a:xfrm>
          <a:prstGeom prst="rect">
            <a:avLst/>
          </a:prstGeom>
          <a:noFill/>
        </p:spPr>
        <p:txBody>
          <a:bodyPr wrap="none" rtlCol="0">
            <a:spAutoFit/>
          </a:bodyPr>
          <a:lstStyle/>
          <a:p>
            <a:pPr algn="ctr"/>
            <a:r>
              <a:rPr lang="en-US" b="1" dirty="0"/>
              <a:t>Sophie Kay-Kershaw</a:t>
            </a:r>
          </a:p>
          <a:p>
            <a:pPr algn="ctr"/>
            <a:r>
              <a:rPr lang="en-US" dirty="0"/>
              <a:t>Developing reproducible computational research for biomedical graduates</a:t>
            </a:r>
          </a:p>
        </p:txBody>
      </p:sp>
    </p:spTree>
    <p:extLst>
      <p:ext uri="{BB962C8B-B14F-4D97-AF65-F5344CB8AC3E}">
        <p14:creationId xmlns:p14="http://schemas.microsoft.com/office/powerpoint/2010/main" val="1684488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PMR’s </a:t>
            </a:r>
            <a:r>
              <a:rPr lang="en-US" dirty="0" err="1"/>
              <a:t>Shuttleworth</a:t>
            </a:r>
            <a:r>
              <a:rPr lang="en-US" dirty="0"/>
              <a:t> Flash Grantees</a:t>
            </a:r>
          </a:p>
        </p:txBody>
      </p:sp>
      <p:sp>
        <p:nvSpPr>
          <p:cNvPr id="3" name="Content Placeholder 2"/>
          <p:cNvSpPr>
            <a:spLocks noGrp="1"/>
          </p:cNvSpPr>
          <p:nvPr>
            <p:ph idx="1"/>
          </p:nvPr>
        </p:nvSpPr>
        <p:spPr/>
        <p:txBody>
          <a:bodyPr>
            <a:normAutofit/>
          </a:bodyPr>
          <a:lstStyle/>
          <a:p>
            <a:r>
              <a:rPr lang="en-US" sz="2400" b="1" dirty="0"/>
              <a:t>Erin McKiernan </a:t>
            </a:r>
            <a:r>
              <a:rPr lang="en-US" sz="2400" dirty="0"/>
              <a:t>(Open Access)</a:t>
            </a:r>
          </a:p>
          <a:p>
            <a:r>
              <a:rPr lang="en-US" sz="2400" b="1" dirty="0"/>
              <a:t>Daniel </a:t>
            </a:r>
            <a:r>
              <a:rPr lang="en-US" sz="2400" b="1" dirty="0" err="1"/>
              <a:t>Mietchen</a:t>
            </a:r>
            <a:r>
              <a:rPr lang="en-US" sz="2400" b="1" dirty="0"/>
              <a:t> </a:t>
            </a:r>
            <a:r>
              <a:rPr lang="en-US" sz="2400" dirty="0"/>
              <a:t>(</a:t>
            </a:r>
            <a:r>
              <a:rPr lang="en-US" sz="2400" dirty="0" err="1"/>
              <a:t>Wikimedian</a:t>
            </a:r>
            <a:r>
              <a:rPr lang="en-US" sz="2400" dirty="0"/>
              <a:t>)</a:t>
            </a:r>
          </a:p>
          <a:p>
            <a:r>
              <a:rPr lang="en-US" sz="2400" b="1" dirty="0"/>
              <a:t>Joe McArthur </a:t>
            </a:r>
            <a:r>
              <a:rPr lang="en-US" sz="2400" dirty="0"/>
              <a:t>(Right to Research)</a:t>
            </a:r>
          </a:p>
          <a:p>
            <a:r>
              <a:rPr lang="en-US" sz="2400" b="1" dirty="0"/>
              <a:t>Chris </a:t>
            </a:r>
            <a:r>
              <a:rPr lang="en-US" sz="2400" b="1" dirty="0" err="1"/>
              <a:t>Hartgerink</a:t>
            </a:r>
            <a:r>
              <a:rPr lang="en-US" sz="2400" b="1" dirty="0"/>
              <a:t> </a:t>
            </a:r>
            <a:r>
              <a:rPr lang="en-US" sz="2400" dirty="0"/>
              <a:t>(Text mining)</a:t>
            </a:r>
          </a:p>
          <a:p>
            <a:r>
              <a:rPr lang="en-US" sz="2400" b="1" dirty="0"/>
              <a:t>Pinkie Chan* </a:t>
            </a:r>
            <a:r>
              <a:rPr lang="en-US" sz="2400" dirty="0"/>
              <a:t>(Fighting land grabs in Cambodia w </a:t>
            </a:r>
            <a:r>
              <a:rPr lang="en-US" sz="2400" dirty="0" err="1"/>
              <a:t>OpenData</a:t>
            </a:r>
            <a:r>
              <a:rPr lang="en-US" sz="2400" dirty="0"/>
              <a:t>)</a:t>
            </a:r>
          </a:p>
          <a:p>
            <a:r>
              <a:rPr lang="en-US" sz="2400" b="1" dirty="0"/>
              <a:t>Heather Piwowar </a:t>
            </a:r>
            <a:r>
              <a:rPr lang="en-US" sz="2400" dirty="0"/>
              <a:t>(Impact Story, </a:t>
            </a:r>
            <a:r>
              <a:rPr lang="en-US" sz="2400" dirty="0" err="1"/>
              <a:t>Unpaywall</a:t>
            </a:r>
            <a:r>
              <a:rPr lang="en-US" sz="2400" dirty="0"/>
              <a:t>)</a:t>
            </a:r>
          </a:p>
          <a:p>
            <a:r>
              <a:rPr lang="en-US" sz="2400" b="1" dirty="0"/>
              <a:t>Sophie Kay-Kershaw </a:t>
            </a:r>
            <a:r>
              <a:rPr lang="en-US" sz="2400" dirty="0"/>
              <a:t>(OSTI, reproducibility)</a:t>
            </a:r>
          </a:p>
          <a:p>
            <a:r>
              <a:rPr lang="en-US" sz="2400" b="1" dirty="0"/>
              <a:t>Corina Logan </a:t>
            </a:r>
            <a:r>
              <a:rPr lang="en-US" sz="2400" dirty="0"/>
              <a:t>(Bullied into Bad Science)</a:t>
            </a:r>
          </a:p>
          <a:p>
            <a:r>
              <a:rPr lang="en-US" sz="2400" b="1" dirty="0"/>
              <a:t>Jon Tennant </a:t>
            </a:r>
            <a:r>
              <a:rPr lang="en-US" sz="2400" dirty="0"/>
              <a:t>(Open Science MOOC)</a:t>
            </a:r>
          </a:p>
          <a:p>
            <a:r>
              <a:rPr lang="en-US" sz="2400" b="1" dirty="0"/>
              <a:t>Lorraine </a:t>
            </a:r>
            <a:r>
              <a:rPr lang="en-US" sz="2400" b="1" dirty="0" err="1"/>
              <a:t>Chuen</a:t>
            </a:r>
            <a:r>
              <a:rPr lang="en-US" sz="2400" b="1" dirty="0"/>
              <a:t> </a:t>
            </a:r>
            <a:r>
              <a:rPr lang="en-US" sz="2400" dirty="0"/>
              <a:t>(</a:t>
            </a:r>
            <a:r>
              <a:rPr lang="en-US" sz="2400" dirty="0" err="1"/>
              <a:t>Opencon</a:t>
            </a:r>
            <a:r>
              <a:rPr lang="en-US" sz="2400" dirty="0"/>
              <a:t>)</a:t>
            </a:r>
          </a:p>
          <a:p>
            <a:endParaRPr lang="en-US" sz="2400" dirty="0"/>
          </a:p>
          <a:p>
            <a:endParaRPr lang="en-US" sz="2400" dirty="0"/>
          </a:p>
        </p:txBody>
      </p:sp>
      <p:pic>
        <p:nvPicPr>
          <p:cNvPr id="5" name="Picture 4" descr="Screen Shot 2018-03-20 at 11.45.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999" y="3831713"/>
            <a:ext cx="2680913" cy="2883412"/>
          </a:xfrm>
          <a:prstGeom prst="rect">
            <a:avLst/>
          </a:prstGeom>
        </p:spPr>
      </p:pic>
      <p:pic>
        <p:nvPicPr>
          <p:cNvPr id="6" name="pasted-image.pdf">
            <a:extLst>
              <a:ext uri="{FF2B5EF4-FFF2-40B4-BE49-F238E27FC236}">
                <a16:creationId xmlns:a16="http://schemas.microsoft.com/office/drawing/2014/main" id="{789FE38D-3152-9D4E-B060-B5E3819A7E3F}"/>
              </a:ext>
            </a:extLst>
          </p:cNvPr>
          <p:cNvPicPr/>
          <p:nvPr/>
        </p:nvPicPr>
        <p:blipFill>
          <a:blip r:embed="rId3">
            <a:extLst/>
          </a:blip>
          <a:stretch>
            <a:fillRect/>
          </a:stretch>
        </p:blipFill>
        <p:spPr>
          <a:xfrm>
            <a:off x="5507420" y="1755228"/>
            <a:ext cx="3075589" cy="869448"/>
          </a:xfrm>
          <a:prstGeom prst="rect">
            <a:avLst/>
          </a:prstGeom>
          <a:ln w="12700">
            <a:miter lim="400000"/>
          </a:ln>
        </p:spPr>
      </p:pic>
    </p:spTree>
    <p:extLst>
      <p:ext uri="{BB962C8B-B14F-4D97-AF65-F5344CB8AC3E}">
        <p14:creationId xmlns:p14="http://schemas.microsoft.com/office/powerpoint/2010/main" val="90477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7CE18-F86F-E143-82A7-74A565EBFF8E}"/>
              </a:ext>
            </a:extLst>
          </p:cNvPr>
          <p:cNvSpPr>
            <a:spLocks noGrp="1"/>
          </p:cNvSpPr>
          <p:nvPr>
            <p:ph type="title"/>
          </p:nvPr>
        </p:nvSpPr>
        <p:spPr/>
        <p:txBody>
          <a:bodyPr/>
          <a:lstStyle/>
          <a:p>
            <a:r>
              <a:rPr lang="en-US" dirty="0"/>
              <a:t>Daniel </a:t>
            </a:r>
            <a:r>
              <a:rPr lang="en-US" dirty="0" err="1"/>
              <a:t>Mietchen</a:t>
            </a:r>
            <a:r>
              <a:rPr lang="en-US" dirty="0"/>
              <a:t>, Wiki-star</a:t>
            </a:r>
          </a:p>
        </p:txBody>
      </p:sp>
      <p:sp>
        <p:nvSpPr>
          <p:cNvPr id="3" name="Content Placeholder 2">
            <a:extLst>
              <a:ext uri="{FF2B5EF4-FFF2-40B4-BE49-F238E27FC236}">
                <a16:creationId xmlns:a16="http://schemas.microsoft.com/office/drawing/2014/main" id="{914D035F-91FF-BA45-B5A6-E7BB066A4BF1}"/>
              </a:ext>
            </a:extLst>
          </p:cNvPr>
          <p:cNvSpPr>
            <a:spLocks noGrp="1"/>
          </p:cNvSpPr>
          <p:nvPr>
            <p:ph idx="1"/>
          </p:nvPr>
        </p:nvSpPr>
        <p:spPr/>
        <p:txBody>
          <a:bodyPr>
            <a:normAutofit/>
          </a:bodyPr>
          <a:lstStyle/>
          <a:p>
            <a:pPr marL="0" indent="0">
              <a:buNone/>
            </a:pPr>
            <a:r>
              <a:rPr lang="en-GB" sz="1200" dirty="0">
                <a:hlinkClick r:id="rId2"/>
              </a:rPr>
              <a:t>https://en.wikipedia.org/wiki/Wikipedia:Wikipedia_Signpost/2011-07-25/Wikimedian_in_Residence_interview</a:t>
            </a:r>
            <a:endParaRPr lang="en-GB" sz="1200" dirty="0"/>
          </a:p>
          <a:p>
            <a:pPr marL="0" indent="0">
              <a:buNone/>
            </a:pPr>
            <a:endParaRPr lang="en-GB" sz="1200" dirty="0"/>
          </a:p>
          <a:p>
            <a:pPr marL="0" indent="0">
              <a:buNone/>
            </a:pPr>
            <a:r>
              <a:rPr lang="en-GB" sz="1200" dirty="0">
                <a:hlinkClick r:id="rId3"/>
              </a:rPr>
              <a:t>https://en.wikipedia.org/wiki/User:Daniel_Mietchen</a:t>
            </a:r>
            <a:endParaRPr lang="en-US" sz="1200" dirty="0"/>
          </a:p>
        </p:txBody>
      </p:sp>
      <p:pic>
        <p:nvPicPr>
          <p:cNvPr id="4" name="Picture 3">
            <a:extLst>
              <a:ext uri="{FF2B5EF4-FFF2-40B4-BE49-F238E27FC236}">
                <a16:creationId xmlns:a16="http://schemas.microsoft.com/office/drawing/2014/main" id="{FCB43F5A-BF32-5D42-8C3E-BDA5466D69DA}"/>
              </a:ext>
            </a:extLst>
          </p:cNvPr>
          <p:cNvPicPr>
            <a:picLocks noChangeAspect="1"/>
          </p:cNvPicPr>
          <p:nvPr/>
        </p:nvPicPr>
        <p:blipFill>
          <a:blip r:embed="rId4"/>
          <a:stretch>
            <a:fillRect/>
          </a:stretch>
        </p:blipFill>
        <p:spPr>
          <a:xfrm>
            <a:off x="457200" y="2116192"/>
            <a:ext cx="5591503" cy="3739318"/>
          </a:xfrm>
          <a:prstGeom prst="rect">
            <a:avLst/>
          </a:prstGeom>
        </p:spPr>
      </p:pic>
      <p:sp>
        <p:nvSpPr>
          <p:cNvPr id="5" name="Rectangle 4">
            <a:extLst>
              <a:ext uri="{FF2B5EF4-FFF2-40B4-BE49-F238E27FC236}">
                <a16:creationId xmlns:a16="http://schemas.microsoft.com/office/drawing/2014/main" id="{3FF13A51-DED7-6D4C-B55F-88185EC314C3}"/>
              </a:ext>
            </a:extLst>
          </p:cNvPr>
          <p:cNvSpPr/>
          <p:nvPr/>
        </p:nvSpPr>
        <p:spPr>
          <a:xfrm>
            <a:off x="342900" y="5938324"/>
            <a:ext cx="6991350" cy="369332"/>
          </a:xfrm>
          <a:prstGeom prst="rect">
            <a:avLst/>
          </a:prstGeom>
        </p:spPr>
        <p:txBody>
          <a:bodyPr wrap="square">
            <a:spAutoFit/>
          </a:bodyPr>
          <a:lstStyle/>
          <a:p>
            <a:r>
              <a:rPr lang="en-GB" dirty="0">
                <a:hlinkClick r:id="rId5"/>
              </a:rPr>
              <a:t>https://commons.wikipedia.org/wiki/User:Daniel_Mietchen</a:t>
            </a:r>
            <a:endParaRPr lang="en-US" dirty="0"/>
          </a:p>
        </p:txBody>
      </p:sp>
      <p:pic>
        <p:nvPicPr>
          <p:cNvPr id="7" name="Picture 6">
            <a:extLst>
              <a:ext uri="{FF2B5EF4-FFF2-40B4-BE49-F238E27FC236}">
                <a16:creationId xmlns:a16="http://schemas.microsoft.com/office/drawing/2014/main" id="{8A1439D2-34A8-6B46-ADF0-ADF35415D880}"/>
              </a:ext>
            </a:extLst>
          </p:cNvPr>
          <p:cNvPicPr>
            <a:picLocks noChangeAspect="1"/>
          </p:cNvPicPr>
          <p:nvPr/>
        </p:nvPicPr>
        <p:blipFill>
          <a:blip r:embed="rId6"/>
          <a:stretch>
            <a:fillRect/>
          </a:stretch>
        </p:blipFill>
        <p:spPr>
          <a:xfrm>
            <a:off x="5117369" y="2080699"/>
            <a:ext cx="3064090" cy="3857625"/>
          </a:xfrm>
          <a:prstGeom prst="rect">
            <a:avLst/>
          </a:prstGeom>
        </p:spPr>
      </p:pic>
      <p:sp>
        <p:nvSpPr>
          <p:cNvPr id="8" name="TextBox 7">
            <a:extLst>
              <a:ext uri="{FF2B5EF4-FFF2-40B4-BE49-F238E27FC236}">
                <a16:creationId xmlns:a16="http://schemas.microsoft.com/office/drawing/2014/main" id="{48D4D2CF-A6A3-5C41-9B5C-185D070E0F75}"/>
              </a:ext>
            </a:extLst>
          </p:cNvPr>
          <p:cNvSpPr txBox="1"/>
          <p:nvPr/>
        </p:nvSpPr>
        <p:spPr>
          <a:xfrm>
            <a:off x="800101" y="6333402"/>
            <a:ext cx="8248650" cy="553998"/>
          </a:xfrm>
          <a:prstGeom prst="rect">
            <a:avLst/>
          </a:prstGeom>
          <a:noFill/>
        </p:spPr>
        <p:txBody>
          <a:bodyPr wrap="square" rtlCol="0">
            <a:spAutoFit/>
          </a:bodyPr>
          <a:lstStyle/>
          <a:p>
            <a:r>
              <a:rPr lang="en-GB" sz="1000" dirty="0">
                <a:hlinkClick r:id="rId7" tooltip="User:Thesupermat"/>
              </a:rPr>
              <a:t>Thesupermat</a:t>
            </a:r>
            <a:r>
              <a:rPr lang="en-GB" sz="1000" dirty="0"/>
              <a:t> - Own work Intervention de Daniel </a:t>
            </a:r>
            <a:r>
              <a:rPr lang="en-GB" sz="1000" dirty="0" err="1"/>
              <a:t>Mietchen</a:t>
            </a:r>
            <a:r>
              <a:rPr lang="en-GB" sz="1000" dirty="0"/>
              <a:t> aux Rencontres Wikimedia France. </a:t>
            </a:r>
            <a:r>
              <a:rPr lang="en-GB" sz="1000" dirty="0">
                <a:hlinkClick r:id="rId8"/>
              </a:rPr>
              <a:t>CC BY-SA 3.0</a:t>
            </a:r>
            <a:endParaRPr lang="en-GB" sz="1000" dirty="0"/>
          </a:p>
          <a:p>
            <a:pPr fontAlgn="t"/>
            <a:r>
              <a:rPr lang="en-GB" sz="1000" dirty="0" err="1"/>
              <a:t>File:Rencontres</a:t>
            </a:r>
            <a:r>
              <a:rPr lang="en-GB" sz="1000" dirty="0"/>
              <a:t> Wikimedia France - Intervention de Daniel </a:t>
            </a:r>
            <a:r>
              <a:rPr lang="en-GB" sz="1000" dirty="0" err="1"/>
              <a:t>Mietchen.JPG</a:t>
            </a:r>
            <a:r>
              <a:rPr lang="en-GB" sz="1000" dirty="0"/>
              <a:t> Created: 4 December 2010</a:t>
            </a:r>
          </a:p>
          <a:p>
            <a:endParaRPr lang="en-US" sz="1000" dirty="0"/>
          </a:p>
        </p:txBody>
      </p:sp>
    </p:spTree>
    <p:extLst>
      <p:ext uri="{BB962C8B-B14F-4D97-AF65-F5344CB8AC3E}">
        <p14:creationId xmlns:p14="http://schemas.microsoft.com/office/powerpoint/2010/main" val="549623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E21EB7-BD0A-6042-8B12-65F4DC63A984}"/>
              </a:ext>
            </a:extLst>
          </p:cNvPr>
          <p:cNvPicPr>
            <a:picLocks noGrp="1" noChangeAspect="1"/>
          </p:cNvPicPr>
          <p:nvPr>
            <p:ph idx="1"/>
          </p:nvPr>
        </p:nvPicPr>
        <p:blipFill>
          <a:blip r:embed="rId2"/>
          <a:stretch>
            <a:fillRect/>
          </a:stretch>
        </p:blipFill>
        <p:spPr>
          <a:xfrm>
            <a:off x="2442949" y="1113093"/>
            <a:ext cx="8229600" cy="3862444"/>
          </a:xfrm>
        </p:spPr>
      </p:pic>
      <p:pic>
        <p:nvPicPr>
          <p:cNvPr id="7" name="Picture 6">
            <a:extLst>
              <a:ext uri="{FF2B5EF4-FFF2-40B4-BE49-F238E27FC236}">
                <a16:creationId xmlns:a16="http://schemas.microsoft.com/office/drawing/2014/main" id="{F04BFD60-77A7-0C4B-94A9-B56A9EC8399F}"/>
              </a:ext>
            </a:extLst>
          </p:cNvPr>
          <p:cNvPicPr>
            <a:picLocks noChangeAspect="1"/>
          </p:cNvPicPr>
          <p:nvPr/>
        </p:nvPicPr>
        <p:blipFill>
          <a:blip r:embed="rId3"/>
          <a:stretch>
            <a:fillRect/>
          </a:stretch>
        </p:blipFill>
        <p:spPr>
          <a:xfrm>
            <a:off x="6655971" y="2369477"/>
            <a:ext cx="4976058" cy="3026483"/>
          </a:xfrm>
          <a:prstGeom prst="rect">
            <a:avLst/>
          </a:prstGeom>
        </p:spPr>
      </p:pic>
    </p:spTree>
    <p:extLst>
      <p:ext uri="{BB962C8B-B14F-4D97-AF65-F5344CB8AC3E}">
        <p14:creationId xmlns:p14="http://schemas.microsoft.com/office/powerpoint/2010/main" val="2390291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5655890" cy="6318250"/>
          </a:xfrm>
          <a:prstGeom prst="rect">
            <a:avLst/>
          </a:prstGeom>
        </p:spPr>
      </p:pic>
      <p:pic>
        <p:nvPicPr>
          <p:cNvPr id="6" name="Picture 5" descr="Screen Shot 2018-03-19 at 23.0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3644900"/>
            <a:ext cx="9131300" cy="3213100"/>
          </a:xfrm>
          <a:prstGeom prst="rect">
            <a:avLst/>
          </a:prstGeom>
        </p:spPr>
      </p:pic>
      <p:pic>
        <p:nvPicPr>
          <p:cNvPr id="7" name="Picture 6" descr="Screen Shot 2018-03-19 at 23.11.5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872" y="0"/>
            <a:ext cx="3529127" cy="1793875"/>
          </a:xfrm>
          <a:prstGeom prst="rect">
            <a:avLst/>
          </a:prstGeom>
        </p:spPr>
      </p:pic>
      <p:pic>
        <p:nvPicPr>
          <p:cNvPr id="8" name="Picture 7" descr="Screen Shot 2018-03-20 at 07.14.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5499" y="2119675"/>
            <a:ext cx="4508500" cy="1525225"/>
          </a:xfrm>
          <a:prstGeom prst="rect">
            <a:avLst/>
          </a:prstGeom>
        </p:spPr>
      </p:pic>
      <p:sp>
        <p:nvSpPr>
          <p:cNvPr id="9" name="TextBox 8"/>
          <p:cNvSpPr txBox="1"/>
          <p:nvPr/>
        </p:nvSpPr>
        <p:spPr>
          <a:xfrm>
            <a:off x="5773622" y="2304341"/>
            <a:ext cx="3198311" cy="369332"/>
          </a:xfrm>
          <a:prstGeom prst="rect">
            <a:avLst/>
          </a:prstGeom>
          <a:solidFill>
            <a:schemeClr val="bg1"/>
          </a:solidFill>
        </p:spPr>
        <p:txBody>
          <a:bodyPr wrap="none" rtlCol="0">
            <a:spAutoFit/>
          </a:bodyPr>
          <a:lstStyle/>
          <a:p>
            <a:r>
              <a:rPr lang="en-US" dirty="0"/>
              <a:t>KNOWLEDGE IS A PUBLIC GOOD</a:t>
            </a:r>
          </a:p>
        </p:txBody>
      </p:sp>
    </p:spTree>
    <p:extLst>
      <p:ext uri="{BB962C8B-B14F-4D97-AF65-F5344CB8AC3E}">
        <p14:creationId xmlns:p14="http://schemas.microsoft.com/office/powerpoint/2010/main" val="104516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400" y="0"/>
            <a:ext cx="8572500" cy="6858000"/>
          </a:xfrm>
          <a:prstGeom prst="rect">
            <a:avLst/>
          </a:prstGeom>
        </p:spPr>
      </p:pic>
    </p:spTree>
    <p:extLst>
      <p:ext uri="{BB962C8B-B14F-4D97-AF65-F5344CB8AC3E}">
        <p14:creationId xmlns:p14="http://schemas.microsoft.com/office/powerpoint/2010/main" val="1170193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Logo_dark_rgb-01.jpg" descr="Logo_dark_rgb-01.jpg"/>
          <p:cNvPicPr>
            <a:picLocks noChangeAspect="1"/>
          </p:cNvPicPr>
          <p:nvPr/>
        </p:nvPicPr>
        <p:blipFill>
          <a:blip r:embed="rId2">
            <a:extLst/>
          </a:blip>
          <a:stretch>
            <a:fillRect/>
          </a:stretch>
        </p:blipFill>
        <p:spPr>
          <a:xfrm>
            <a:off x="2524073" y="-2650536"/>
            <a:ext cx="7606386" cy="7606385"/>
          </a:xfrm>
          <a:prstGeom prst="rect">
            <a:avLst/>
          </a:prstGeom>
          <a:ln w="12700">
            <a:miter lim="400000"/>
          </a:ln>
        </p:spPr>
      </p:pic>
      <p:sp>
        <p:nvSpPr>
          <p:cNvPr id="129" name="ECRs often feel pressured into taking actions against our ethics to pursue an academic career…"/>
          <p:cNvSpPr txBox="1"/>
          <p:nvPr/>
        </p:nvSpPr>
        <p:spPr>
          <a:xfrm>
            <a:off x="213111" y="3488734"/>
            <a:ext cx="7606385" cy="11035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321457" defTabSz="321457">
              <a:defRPr sz="3600" b="0">
                <a:latin typeface="Muli Bold"/>
                <a:ea typeface="Muli Bold"/>
                <a:cs typeface="Muli Bold"/>
                <a:sym typeface="Muli Bold"/>
              </a:defRPr>
            </a:pPr>
            <a:r>
              <a:rPr sz="2531">
                <a:solidFill>
                  <a:srgbClr val="333333"/>
                </a:solidFill>
              </a:rPr>
              <a:t>ECRs often feel</a:t>
            </a:r>
            <a:r>
              <a:rPr sz="2531"/>
              <a:t> </a:t>
            </a:r>
            <a:r>
              <a:rPr sz="2531">
                <a:solidFill>
                  <a:srgbClr val="FB2257"/>
                </a:solidFill>
              </a:rPr>
              <a:t>pressured</a:t>
            </a:r>
            <a:r>
              <a:rPr sz="2531"/>
              <a:t> </a:t>
            </a:r>
            <a:r>
              <a:rPr sz="2531">
                <a:solidFill>
                  <a:srgbClr val="333333"/>
                </a:solidFill>
                <a:latin typeface="Muli Regular"/>
                <a:ea typeface="Muli Regular"/>
                <a:cs typeface="Muli Regular"/>
                <a:sym typeface="Muli Regular"/>
              </a:rPr>
              <a:t>into taking actions </a:t>
            </a:r>
            <a:r>
              <a:rPr sz="2531">
                <a:solidFill>
                  <a:srgbClr val="333333"/>
                </a:solidFill>
              </a:rPr>
              <a:t>against our ethics</a:t>
            </a:r>
            <a:r>
              <a:rPr sz="2531">
                <a:solidFill>
                  <a:srgbClr val="333333"/>
                </a:solidFill>
                <a:latin typeface="Muli Regular"/>
                <a:ea typeface="Muli Regular"/>
                <a:cs typeface="Muli Regular"/>
                <a:sym typeface="Muli Regular"/>
              </a:rPr>
              <a:t> to pursue an academic career</a:t>
            </a:r>
            <a:r>
              <a:rPr sz="2531">
                <a:solidFill>
                  <a:srgbClr val="333333"/>
                </a:solidFill>
              </a:rPr>
              <a:t> </a:t>
            </a:r>
          </a:p>
          <a:p>
            <a:pPr marR="321457" defTabSz="321457">
              <a:defRPr sz="3000" b="0">
                <a:solidFill>
                  <a:srgbClr val="333333"/>
                </a:solidFill>
                <a:latin typeface="Muli Bold"/>
                <a:ea typeface="Muli Bold"/>
                <a:cs typeface="Muli Bold"/>
                <a:sym typeface="Muli Bold"/>
              </a:defRPr>
            </a:pPr>
            <a:r>
              <a:rPr sz="2109">
                <a:latin typeface="Muli Regular"/>
                <a:ea typeface="Muli Regular"/>
                <a:cs typeface="Muli Regular"/>
                <a:sym typeface="Muli Regular"/>
              </a:rPr>
              <a:t>(e.g., publishing in particular journals)</a:t>
            </a:r>
          </a:p>
        </p:txBody>
      </p:sp>
      <p:sp>
        <p:nvSpPr>
          <p:cNvPr id="130" name="ECRs: Sign the petition to help us change academic culture…"/>
          <p:cNvSpPr txBox="1"/>
          <p:nvPr/>
        </p:nvSpPr>
        <p:spPr>
          <a:xfrm>
            <a:off x="213111" y="4775995"/>
            <a:ext cx="8634870" cy="10378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77343" defTabSz="321457">
              <a:spcBef>
                <a:spcPts val="492"/>
              </a:spcBef>
              <a:defRPr sz="3000" b="0">
                <a:latin typeface="Muli Bold"/>
                <a:ea typeface="Muli Bold"/>
                <a:cs typeface="Muli Bold"/>
                <a:sym typeface="Muli Bold"/>
              </a:defRPr>
            </a:pPr>
            <a:r>
              <a:rPr sz="2109">
                <a:solidFill>
                  <a:srgbClr val="333333"/>
                </a:solidFill>
              </a:rPr>
              <a:t>ECRs: Sign the</a:t>
            </a:r>
            <a:r>
              <a:rPr sz="2109"/>
              <a:t> </a:t>
            </a:r>
            <a:r>
              <a:rPr sz="2109">
                <a:solidFill>
                  <a:srgbClr val="FB2659"/>
                </a:solidFill>
              </a:rPr>
              <a:t>petition</a:t>
            </a:r>
            <a:r>
              <a:rPr sz="2109">
                <a:solidFill>
                  <a:srgbClr val="333333"/>
                </a:solidFill>
              </a:rPr>
              <a:t> </a:t>
            </a:r>
            <a:r>
              <a:rPr sz="2109">
                <a:solidFill>
                  <a:srgbClr val="333333"/>
                </a:solidFill>
                <a:latin typeface="Muli Regular"/>
                <a:ea typeface="Muli Regular"/>
                <a:cs typeface="Muli Regular"/>
                <a:sym typeface="Muli Regular"/>
              </a:rPr>
              <a:t>to help us change academic culture</a:t>
            </a:r>
          </a:p>
          <a:p>
            <a:pPr marR="77343" defTabSz="321457">
              <a:spcBef>
                <a:spcPts val="492"/>
              </a:spcBef>
              <a:defRPr sz="3000" b="0">
                <a:latin typeface="Muli Bold"/>
                <a:ea typeface="Muli Bold"/>
                <a:cs typeface="Muli Bold"/>
                <a:sym typeface="Muli Bold"/>
              </a:defRPr>
            </a:pPr>
            <a:r>
              <a:rPr sz="2109">
                <a:solidFill>
                  <a:srgbClr val="333333"/>
                </a:solidFill>
              </a:rPr>
              <a:t>Non-ECRs: Join the</a:t>
            </a:r>
            <a:r>
              <a:rPr sz="2109">
                <a:solidFill>
                  <a:srgbClr val="333333"/>
                </a:solidFill>
                <a:latin typeface="Muli Regular"/>
                <a:ea typeface="Muli Regular"/>
                <a:cs typeface="Muli Regular"/>
                <a:sym typeface="Muli Regular"/>
              </a:rPr>
              <a:t> </a:t>
            </a:r>
            <a:r>
              <a:rPr sz="2109">
                <a:solidFill>
                  <a:srgbClr val="FC2357"/>
                </a:solidFill>
              </a:rPr>
              <a:t>supporters</a:t>
            </a:r>
            <a:r>
              <a:rPr sz="2109">
                <a:solidFill>
                  <a:srgbClr val="333333"/>
                </a:solidFill>
                <a:latin typeface="Muli Regular"/>
                <a:ea typeface="Muli Regular"/>
                <a:cs typeface="Muli Regular"/>
                <a:sym typeface="Muli Regular"/>
              </a:rPr>
              <a:t> by valuing open practices, especially when making decisions about hiring, promotion, and grants</a:t>
            </a:r>
          </a:p>
        </p:txBody>
      </p:sp>
      <p:sp>
        <p:nvSpPr>
          <p:cNvPr id="131" name="Leading individuals and institutions in adopting open practices to improve research rigor"/>
          <p:cNvSpPr txBox="1"/>
          <p:nvPr/>
        </p:nvSpPr>
        <p:spPr>
          <a:xfrm>
            <a:off x="4256171" y="2303859"/>
            <a:ext cx="4663824" cy="9737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457200" defTabSz="457200">
              <a:defRPr sz="3000" b="0">
                <a:solidFill>
                  <a:srgbClr val="DBC498"/>
                </a:solidFill>
                <a:effectLst>
                  <a:outerShdw blurRad="12700" dist="12700" dir="2580000" rotWithShape="0">
                    <a:srgbClr val="000000"/>
                  </a:outerShdw>
                </a:effectLst>
                <a:latin typeface="Muli Regular"/>
                <a:ea typeface="Muli Regular"/>
                <a:cs typeface="Muli Regular"/>
                <a:sym typeface="Muli Regular"/>
              </a:defRPr>
            </a:lvl1pPr>
          </a:lstStyle>
          <a:p>
            <a:r>
              <a:rPr sz="2109"/>
              <a:t>Leading individuals and institutions in adopting open practices to improve research rigor</a:t>
            </a:r>
          </a:p>
        </p:txBody>
      </p:sp>
      <p:sp>
        <p:nvSpPr>
          <p:cNvPr id="132" name="We won’t be…"/>
          <p:cNvSpPr txBox="1"/>
          <p:nvPr/>
        </p:nvSpPr>
        <p:spPr>
          <a:xfrm>
            <a:off x="510430" y="96328"/>
            <a:ext cx="6186985" cy="6492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marR="457200" algn="l" defTabSz="457200">
              <a:defRPr sz="6000" b="0">
                <a:solidFill>
                  <a:srgbClr val="333333"/>
                </a:solidFill>
                <a:latin typeface="Stone Sans ITC TT"/>
                <a:ea typeface="Stone Sans ITC TT"/>
                <a:cs typeface="Stone Sans ITC TT"/>
                <a:sym typeface="Stone Sans ITC TT"/>
              </a:defRPr>
            </a:lvl1pPr>
          </a:lstStyle>
          <a:p>
            <a:r>
              <a:rPr sz="4219"/>
              <a:t>We won’t be…</a:t>
            </a:r>
          </a:p>
        </p:txBody>
      </p:sp>
      <p:grpSp>
        <p:nvGrpSpPr>
          <p:cNvPr id="135" name="Group"/>
          <p:cNvGrpSpPr/>
          <p:nvPr/>
        </p:nvGrpSpPr>
        <p:grpSpPr>
          <a:xfrm>
            <a:off x="-189874" y="883824"/>
            <a:ext cx="3653968" cy="2420161"/>
            <a:chOff x="0" y="0"/>
            <a:chExt cx="5196753" cy="3442006"/>
          </a:xfrm>
        </p:grpSpPr>
        <p:pic>
          <p:nvPicPr>
            <p:cNvPr id="133" name="CorinaLaurent4,TorstenKrude.JPG" descr="CorinaLaurent4,TorstenKrude.JPG"/>
            <p:cNvPicPr>
              <a:picLocks noChangeAspect="1"/>
            </p:cNvPicPr>
            <p:nvPr/>
          </p:nvPicPr>
          <p:blipFill>
            <a:blip r:embed="rId3">
              <a:extLst/>
            </a:blip>
            <a:stretch>
              <a:fillRect/>
            </a:stretch>
          </p:blipFill>
          <p:spPr>
            <a:xfrm>
              <a:off x="0" y="0"/>
              <a:ext cx="5196753" cy="3442006"/>
            </a:xfrm>
            <a:prstGeom prst="rect">
              <a:avLst/>
            </a:prstGeom>
            <a:ln w="12700" cap="flat">
              <a:noFill/>
              <a:miter lim="400000"/>
            </a:ln>
            <a:effectLst/>
          </p:spPr>
        </p:pic>
        <p:sp>
          <p:nvSpPr>
            <p:cNvPr id="134" name="Corina Logan &amp; Laurent Gatto"/>
            <p:cNvSpPr txBox="1"/>
            <p:nvPr/>
          </p:nvSpPr>
          <p:spPr>
            <a:xfrm>
              <a:off x="382150" y="3024621"/>
              <a:ext cx="4532022" cy="353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marR="457200" algn="l" defTabSz="457200">
                <a:defRPr sz="2300" b="0">
                  <a:solidFill>
                    <a:srgbClr val="FFFFFF"/>
                  </a:solidFill>
                  <a:latin typeface="Muli Regular"/>
                  <a:ea typeface="Muli Regular"/>
                  <a:cs typeface="Muli Regular"/>
                  <a:sym typeface="Muli Regular"/>
                </a:defRPr>
              </a:lvl1pPr>
            </a:lstStyle>
            <a:p>
              <a:r>
                <a:rPr sz="1617"/>
                <a:t>Corina Logan &amp; Laurent Gatto</a:t>
              </a:r>
            </a:p>
          </p:txBody>
        </p:sp>
      </p:grpSp>
      <p:sp>
        <p:nvSpPr>
          <p:cNvPr id="136" name="BIBS Leading Team: Dr. Laurent Gatto, Dr. Ross Mounce, Dr. Stephen Eglen, Dr. Adrian Currie, Dr. Lauren Maggio…"/>
          <p:cNvSpPr txBox="1"/>
          <p:nvPr/>
        </p:nvSpPr>
        <p:spPr>
          <a:xfrm>
            <a:off x="214915" y="5991821"/>
            <a:ext cx="8714171" cy="7682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321457" defTabSz="321457">
              <a:defRPr sz="2300" b="0" i="1">
                <a:latin typeface="Muli Regular"/>
                <a:ea typeface="Muli Regular"/>
                <a:cs typeface="Muli Regular"/>
                <a:sym typeface="Muli Regular"/>
              </a:defRPr>
            </a:pPr>
            <a:r>
              <a:rPr sz="1617"/>
              <a:t>BIBS Leading Team: Dr. </a:t>
            </a:r>
            <a:r>
              <a:rPr sz="1617">
                <a:solidFill>
                  <a:srgbClr val="333333"/>
                </a:solidFill>
              </a:rPr>
              <a:t>Laurent Gatto, Dr. Ross Mounce, Dr. Stephen Eglen, Dr. Adrian Currie, Dr. Lauren Maggio</a:t>
            </a:r>
          </a:p>
          <a:p>
            <a:pPr defTabSz="321457">
              <a:defRPr sz="2500" b="0">
                <a:solidFill>
                  <a:srgbClr val="333333"/>
                </a:solidFill>
                <a:latin typeface="Muli Bold"/>
                <a:ea typeface="Muli Bold"/>
                <a:cs typeface="Muli Bold"/>
                <a:sym typeface="Muli Bold"/>
              </a:defRPr>
            </a:pPr>
            <a:r>
              <a:rPr sz="1758">
                <a:hlinkClick r:id="rId4"/>
              </a:rPr>
              <a:t>www.BulliedIntoBadScience.org</a:t>
            </a:r>
            <a:r>
              <a:rPr sz="1758"/>
              <a:t>   |  Twitter: #BulliedIntoBadScience</a:t>
            </a:r>
          </a:p>
        </p:txBody>
      </p:sp>
    </p:spTree>
    <p:extLst>
      <p:ext uri="{BB962C8B-B14F-4D97-AF65-F5344CB8AC3E}">
        <p14:creationId xmlns:p14="http://schemas.microsoft.com/office/powerpoint/2010/main" val="1469017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105" y="74112"/>
            <a:ext cx="8716211" cy="1143000"/>
          </a:xfrm>
        </p:spPr>
        <p:txBody>
          <a:bodyPr>
            <a:noAutofit/>
          </a:bodyPr>
          <a:lstStyle/>
          <a:p>
            <a:r>
              <a:rPr lang="en-US" sz="3600" b="1" dirty="0"/>
              <a:t>Julia </a:t>
            </a:r>
            <a:r>
              <a:rPr lang="en-US" sz="3600" b="1" dirty="0" err="1"/>
              <a:t>Reda</a:t>
            </a:r>
            <a:r>
              <a:rPr lang="en-US" sz="3600" dirty="0"/>
              <a:t>, Pirate MEP, running </a:t>
            </a:r>
            <a:r>
              <a:rPr lang="en-US" sz="3600" dirty="0" err="1"/>
              <a:t>ContentMine</a:t>
            </a:r>
            <a:r>
              <a:rPr lang="en-US" sz="3600" dirty="0"/>
              <a:t> software to liberate science 2016-04-16</a:t>
            </a:r>
          </a:p>
        </p:txBody>
      </p:sp>
      <p:pic>
        <p:nvPicPr>
          <p:cNvPr id="5" name="Picture 4" descr="Screen Shot 2016-04-28 at 23.2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2628"/>
            <a:ext cx="9144000" cy="5495372"/>
          </a:xfrm>
          <a:prstGeom prst="rect">
            <a:avLst/>
          </a:prstGeom>
        </p:spPr>
      </p:pic>
    </p:spTree>
    <p:extLst>
      <p:ext uri="{BB962C8B-B14F-4D97-AF65-F5344CB8AC3E}">
        <p14:creationId xmlns:p14="http://schemas.microsoft.com/office/powerpoint/2010/main" val="1357798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4E82F6-6FEA-524E-831E-F5E82D20FEEA}"/>
              </a:ext>
            </a:extLst>
          </p:cNvPr>
          <p:cNvSpPr>
            <a:spLocks noGrp="1"/>
          </p:cNvSpPr>
          <p:nvPr>
            <p:ph idx="1"/>
          </p:nvPr>
        </p:nvSpPr>
        <p:spPr>
          <a:xfrm>
            <a:off x="336331" y="495794"/>
            <a:ext cx="8445472" cy="6035635"/>
          </a:xfrm>
        </p:spPr>
        <p:txBody>
          <a:bodyPr>
            <a:normAutofit fontScale="70000" lnSpcReduction="20000"/>
          </a:bodyPr>
          <a:lstStyle/>
          <a:p>
            <a:pPr marL="0" indent="0">
              <a:buNone/>
            </a:pPr>
            <a:r>
              <a:rPr lang="en-US" i="1" dirty="0"/>
              <a:t>Illustrative theme</a:t>
            </a:r>
          </a:p>
          <a:p>
            <a:pPr marL="0" indent="0">
              <a:buNone/>
            </a:pPr>
            <a:r>
              <a:rPr lang="en-US" dirty="0"/>
              <a:t>Elaine Toomey [1] wants to collect published knowledge on</a:t>
            </a:r>
          </a:p>
          <a:p>
            <a:pPr marL="0" indent="0" algn="ctr">
              <a:buNone/>
            </a:pPr>
            <a:r>
              <a:rPr lang="en-US" dirty="0"/>
              <a:t>“</a:t>
            </a:r>
            <a:r>
              <a:rPr lang="en-US" b="1" dirty="0"/>
              <a:t>Childhood obesity prevention</a:t>
            </a:r>
            <a:r>
              <a:rPr lang="en-US" dirty="0"/>
              <a:t>”</a:t>
            </a:r>
          </a:p>
          <a:p>
            <a:pPr marL="0" indent="0" algn="ctr">
              <a:buNone/>
            </a:pPr>
            <a:endParaRPr lang="en-US" dirty="0"/>
          </a:p>
          <a:p>
            <a:pPr marL="0" indent="0">
              <a:buNone/>
            </a:pPr>
            <a:r>
              <a:rPr lang="en-US" i="1" dirty="0"/>
              <a:t>How can we use the current literature to find answers?</a:t>
            </a:r>
          </a:p>
          <a:p>
            <a:pPr marL="0" indent="0">
              <a:buNone/>
            </a:pPr>
            <a:endParaRPr lang="en-US" dirty="0"/>
          </a:p>
          <a:p>
            <a:pPr marL="0" indent="0">
              <a:buNone/>
            </a:pPr>
            <a:r>
              <a:rPr lang="en-US" b="1" dirty="0"/>
              <a:t>ECRs </a:t>
            </a:r>
            <a:r>
              <a:rPr lang="en-US" dirty="0"/>
              <a:t>have fought for the right to search, and have built tools. </a:t>
            </a:r>
          </a:p>
          <a:p>
            <a:pPr marL="0" indent="0">
              <a:buNone/>
            </a:pPr>
            <a:endParaRPr lang="en-US" dirty="0"/>
          </a:p>
          <a:p>
            <a:pPr marL="0" indent="0">
              <a:buNone/>
            </a:pPr>
            <a:r>
              <a:rPr lang="en-US" dirty="0"/>
              <a:t>We’ll</a:t>
            </a:r>
          </a:p>
          <a:p>
            <a:pPr>
              <a:buFont typeface="Arial" panose="020B0604020202020204" pitchFamily="34" charset="0"/>
              <a:buChar char="•"/>
            </a:pPr>
            <a:r>
              <a:rPr lang="en-US" dirty="0"/>
              <a:t>search/download the literature (</a:t>
            </a:r>
            <a:r>
              <a:rPr lang="en-US" b="1" dirty="0" err="1"/>
              <a:t>getpapers</a:t>
            </a:r>
            <a:r>
              <a:rPr lang="en-US" b="1" dirty="0"/>
              <a:t> + </a:t>
            </a:r>
            <a:r>
              <a:rPr lang="en-US" b="1" dirty="0" err="1"/>
              <a:t>EuropePMC</a:t>
            </a:r>
            <a:r>
              <a:rPr lang="en-US" dirty="0"/>
              <a:t>). </a:t>
            </a:r>
          </a:p>
          <a:p>
            <a:pPr>
              <a:buFont typeface="Arial" panose="020B0604020202020204" pitchFamily="34" charset="0"/>
              <a:buChar char="•"/>
            </a:pPr>
            <a:r>
              <a:rPr lang="en-US" dirty="0"/>
              <a:t>Add semantics with Wikipedia and </a:t>
            </a:r>
            <a:r>
              <a:rPr lang="en-US" b="1" dirty="0" err="1">
                <a:sym typeface="Wingdings" pitchFamily="2" charset="2"/>
              </a:rPr>
              <a:t>Wikidata</a:t>
            </a:r>
            <a:endParaRPr lang="en-US" b="1" dirty="0">
              <a:sym typeface="Wingdings" pitchFamily="2" charset="2"/>
            </a:endParaRPr>
          </a:p>
          <a:p>
            <a:pPr>
              <a:buFont typeface="Arial" panose="020B0604020202020204" pitchFamily="34" charset="0"/>
              <a:buChar char="•"/>
            </a:pPr>
            <a:endParaRPr lang="en-US" b="1" dirty="0">
              <a:sym typeface="Wingdings" pitchFamily="2" charset="2"/>
            </a:endParaRPr>
          </a:p>
          <a:p>
            <a:pPr marL="0" indent="0">
              <a:buNone/>
            </a:pPr>
            <a:r>
              <a:rPr lang="en-US" b="1" dirty="0">
                <a:sym typeface="Wingdings" pitchFamily="2" charset="2"/>
              </a:rPr>
              <a:t>Let’s use these to get a sample, scoping answer within minutes</a:t>
            </a:r>
          </a:p>
          <a:p>
            <a:pPr marL="0" indent="0">
              <a:buNone/>
            </a:pPr>
            <a:endParaRPr lang="en-US" b="1" dirty="0"/>
          </a:p>
          <a:p>
            <a:pPr marL="0" indent="0">
              <a:buNone/>
            </a:pPr>
            <a:r>
              <a:rPr lang="en-US" sz="1500" dirty="0"/>
              <a:t>[1]</a:t>
            </a:r>
            <a:r>
              <a:rPr lang="en-US" dirty="0"/>
              <a:t> </a:t>
            </a:r>
            <a:r>
              <a:rPr lang="en-GB" sz="1600" dirty="0">
                <a:hlinkClick r:id="rId2"/>
              </a:rPr>
              <a:t>http://www.nuigalway.ie/colleges-and-schools/arts-social-sciences-and-celtic-studies/staffprofiles/elainetoomey/</a:t>
            </a:r>
            <a:br>
              <a:rPr lang="en-US" b="1" dirty="0"/>
            </a:br>
            <a:r>
              <a:rPr lang="en-US" dirty="0"/>
              <a:t> </a:t>
            </a:r>
          </a:p>
        </p:txBody>
      </p:sp>
    </p:spTree>
    <p:extLst>
      <p:ext uri="{BB962C8B-B14F-4D97-AF65-F5344CB8AC3E}">
        <p14:creationId xmlns:p14="http://schemas.microsoft.com/office/powerpoint/2010/main" val="2843365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2-12 at 09.48.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727200"/>
            <a:ext cx="4927600" cy="5130800"/>
          </a:xfrm>
          <a:prstGeom prst="rect">
            <a:avLst/>
          </a:prstGeom>
        </p:spPr>
      </p:pic>
      <p:sp>
        <p:nvSpPr>
          <p:cNvPr id="3" name="Content Placeholder 2"/>
          <p:cNvSpPr>
            <a:spLocks noGrp="1"/>
          </p:cNvSpPr>
          <p:nvPr>
            <p:ph idx="1"/>
          </p:nvPr>
        </p:nvSpPr>
        <p:spPr>
          <a:xfrm>
            <a:off x="3425825" y="0"/>
            <a:ext cx="8229600" cy="4525963"/>
          </a:xfrm>
        </p:spPr>
        <p:txBody>
          <a:bodyPr>
            <a:normAutofit/>
          </a:bodyPr>
          <a:lstStyle/>
          <a:p>
            <a:r>
              <a:rPr lang="en-US" sz="3600" b="1" dirty="0"/>
              <a:t>Chris </a:t>
            </a:r>
            <a:r>
              <a:rPr lang="en-US" sz="3600" b="1" dirty="0" err="1"/>
              <a:t>Hartgerink</a:t>
            </a:r>
            <a:r>
              <a:rPr lang="en-US" b="1" dirty="0"/>
              <a:t> </a:t>
            </a:r>
            <a:endParaRPr lang="en-US" dirty="0"/>
          </a:p>
          <a:p>
            <a:pPr marL="0" indent="0">
              <a:buNone/>
            </a:pPr>
            <a:r>
              <a:rPr lang="en-US" dirty="0"/>
              <a:t>        Tilburg University (NL) </a:t>
            </a:r>
          </a:p>
          <a:p>
            <a:r>
              <a:rPr lang="en-US" b="1" dirty="0"/>
              <a:t>Reproducible Science</a:t>
            </a:r>
          </a:p>
          <a:p>
            <a:r>
              <a:rPr lang="en-US" sz="2400" dirty="0"/>
              <a:t>Extracting statistical information</a:t>
            </a:r>
          </a:p>
          <a:p>
            <a:r>
              <a:rPr lang="en-US" sz="2400" dirty="0"/>
              <a:t>Helping authors check </a:t>
            </a:r>
          </a:p>
          <a:p>
            <a:pPr marL="0" indent="0">
              <a:buNone/>
            </a:pPr>
            <a:r>
              <a:rPr lang="en-US" sz="2400" dirty="0"/>
              <a:t>    reported results</a:t>
            </a:r>
          </a:p>
          <a:p>
            <a:r>
              <a:rPr lang="en-US" sz="2400" dirty="0"/>
              <a:t>Detecting problematic study </a:t>
            </a:r>
          </a:p>
          <a:p>
            <a:pPr marL="0" indent="0">
              <a:buNone/>
            </a:pPr>
            <a:r>
              <a:rPr lang="en-US" sz="2400" dirty="0"/>
              <a:t>    results (e.g., clinical trials)</a:t>
            </a:r>
          </a:p>
          <a:p>
            <a:endParaRPr lang="en-US" dirty="0"/>
          </a:p>
        </p:txBody>
      </p:sp>
    </p:spTree>
    <p:extLst>
      <p:ext uri="{BB962C8B-B14F-4D97-AF65-F5344CB8AC3E}">
        <p14:creationId xmlns:p14="http://schemas.microsoft.com/office/powerpoint/2010/main" val="1183032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0107" y="4152027"/>
            <a:ext cx="7045162" cy="1752600"/>
          </a:xfrm>
        </p:spPr>
        <p:txBody>
          <a:bodyPr>
            <a:noAutofit/>
          </a:bodyPr>
          <a:lstStyle/>
          <a:p>
            <a:r>
              <a:rPr lang="en-US" sz="2400" dirty="0"/>
              <a:t>@</a:t>
            </a:r>
            <a:r>
              <a:rPr lang="en-US" sz="2400" dirty="0" err="1"/>
              <a:t>Senficon</a:t>
            </a:r>
            <a:r>
              <a:rPr lang="en-US" sz="2400" dirty="0"/>
              <a:t> (Julia </a:t>
            </a:r>
            <a:r>
              <a:rPr lang="en-US" sz="2400" dirty="0" err="1"/>
              <a:t>Reda</a:t>
            </a:r>
            <a:r>
              <a:rPr lang="en-US" sz="2400" dirty="0"/>
              <a:t>) :Text &amp; Data mining in times of </a:t>
            </a:r>
            <a:r>
              <a:rPr lang="en-US" sz="2400" dirty="0">
                <a:hlinkClick r:id="rId2"/>
              </a:rPr>
              <a:t>#</a:t>
            </a:r>
            <a:r>
              <a:rPr lang="en-US" sz="2400" b="1" dirty="0">
                <a:hlinkClick r:id="rId2"/>
              </a:rPr>
              <a:t>copyright</a:t>
            </a:r>
            <a:r>
              <a:rPr lang="en-US" sz="2400" dirty="0"/>
              <a:t> </a:t>
            </a:r>
            <a:r>
              <a:rPr lang="en-US" sz="2400" dirty="0" err="1"/>
              <a:t>maximalism</a:t>
            </a:r>
            <a:r>
              <a:rPr lang="en-US" sz="2400" dirty="0"/>
              <a:t>: </a:t>
            </a:r>
          </a:p>
          <a:p>
            <a:r>
              <a:rPr lang="en-US" sz="2400" dirty="0"/>
              <a:t>"Elsevier stopped me doing my research" </a:t>
            </a:r>
            <a:r>
              <a:rPr lang="en-US" sz="2400" dirty="0">
                <a:hlinkClick r:id="rId3" tooltip="http://onsnetwork.org/chartgerink/2015/11/16/elsevier-stopped-me-doing-my-research/"/>
              </a:rPr>
              <a:t>http://onsnetwork.org/chartgerink/2015/11/16/elsevier-stopped-me-doing-my-research/ …</a:t>
            </a:r>
            <a:r>
              <a:rPr lang="en-US" sz="2400" dirty="0"/>
              <a:t> </a:t>
            </a:r>
            <a:r>
              <a:rPr lang="en-US" sz="2400" dirty="0">
                <a:hlinkClick r:id="rId4"/>
              </a:rPr>
              <a:t>#</a:t>
            </a:r>
            <a:r>
              <a:rPr lang="en-US" sz="2400" b="1" dirty="0">
                <a:hlinkClick r:id="rId4"/>
              </a:rPr>
              <a:t>opencon</a:t>
            </a:r>
            <a:r>
              <a:rPr lang="en-US" sz="2400" dirty="0"/>
              <a:t> </a:t>
            </a:r>
            <a:r>
              <a:rPr lang="en-US" sz="2400" dirty="0">
                <a:hlinkClick r:id="rId5"/>
              </a:rPr>
              <a:t>#</a:t>
            </a:r>
            <a:r>
              <a:rPr lang="en-US" sz="2400" b="1" dirty="0">
                <a:hlinkClick r:id="rId5"/>
              </a:rPr>
              <a:t>TDM</a:t>
            </a:r>
            <a:endParaRPr lang="en-US" sz="2400" dirty="0"/>
          </a:p>
          <a:p>
            <a:endParaRPr lang="en-US" sz="2400" dirty="0"/>
          </a:p>
        </p:txBody>
      </p:sp>
      <p:sp>
        <p:nvSpPr>
          <p:cNvPr id="4" name="TextBox 3"/>
          <p:cNvSpPr txBox="1"/>
          <p:nvPr/>
        </p:nvSpPr>
        <p:spPr>
          <a:xfrm>
            <a:off x="509231" y="1432519"/>
            <a:ext cx="8355222" cy="1323439"/>
          </a:xfrm>
          <a:prstGeom prst="rect">
            <a:avLst/>
          </a:prstGeom>
          <a:noFill/>
        </p:spPr>
        <p:txBody>
          <a:bodyPr wrap="none" rtlCol="0">
            <a:spAutoFit/>
          </a:bodyPr>
          <a:lstStyle/>
          <a:p>
            <a:pPr algn="ctr"/>
            <a:r>
              <a:rPr lang="en-US" sz="4000" dirty="0"/>
              <a:t>Elsevier stopped me doing my research</a:t>
            </a:r>
          </a:p>
          <a:p>
            <a:pPr algn="ctr"/>
            <a:r>
              <a:rPr lang="en-US" sz="4000" i="1" dirty="0"/>
              <a:t>Chris </a:t>
            </a:r>
            <a:r>
              <a:rPr lang="en-US" sz="4000" i="1" dirty="0" err="1"/>
              <a:t>Hartgerink</a:t>
            </a:r>
            <a:endParaRPr lang="en-US" sz="4000" i="1" dirty="0"/>
          </a:p>
        </p:txBody>
      </p:sp>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12926" y="2236135"/>
            <a:ext cx="1635122" cy="1760670"/>
          </a:xfrm>
          <a:prstGeom prst="rect">
            <a:avLst/>
          </a:prstGeom>
        </p:spPr>
      </p:pic>
    </p:spTree>
    <p:extLst>
      <p:ext uri="{BB962C8B-B14F-4D97-AF65-F5344CB8AC3E}">
        <p14:creationId xmlns:p14="http://schemas.microsoft.com/office/powerpoint/2010/main" val="1312340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71921"/>
            <a:ext cx="8229600" cy="5326103"/>
          </a:xfrm>
        </p:spPr>
        <p:txBody>
          <a:bodyPr>
            <a:normAutofit fontScale="47500" lnSpcReduction="20000"/>
          </a:bodyPr>
          <a:lstStyle/>
          <a:p>
            <a:pPr marL="0" indent="0">
              <a:buNone/>
            </a:pPr>
            <a:r>
              <a:rPr lang="en-US" b="1" dirty="0"/>
              <a:t>I am a statistician interested in detecting potentially problematic research such as data fabrication, </a:t>
            </a:r>
            <a:r>
              <a:rPr lang="en-US" dirty="0"/>
              <a:t>which results in unreliable findings and can harm policy-making, confound funding decisions, and hampers research progress.</a:t>
            </a:r>
          </a:p>
          <a:p>
            <a:pPr marL="0" indent="0">
              <a:buNone/>
            </a:pPr>
            <a:r>
              <a:rPr lang="en-US" dirty="0">
                <a:solidFill>
                  <a:schemeClr val="bg1">
                    <a:lumMod val="75000"/>
                  </a:schemeClr>
                </a:solidFill>
              </a:rPr>
              <a:t>To this end, I am content mining results reported in the psychology literature. Content mining the literature is a valuable avenue of investigating research questions with innovative methods. For example, our research group has written an automated program to mine research papers for errors in the reported results and found that 1/8 papers (of 30,000) contains at least one result that could directly influence the substantive conclusion [1].</a:t>
            </a:r>
          </a:p>
          <a:p>
            <a:pPr marL="0" indent="0">
              <a:buNone/>
            </a:pPr>
            <a:r>
              <a:rPr lang="en-US" dirty="0">
                <a:solidFill>
                  <a:schemeClr val="bg1">
                    <a:lumMod val="75000"/>
                  </a:schemeClr>
                </a:solidFill>
              </a:rPr>
              <a:t>In new research, I am trying to extract test results, figures, tables, and other information reported in papers throughout the majority of the psychology literature. As such, I need the research papers published in psychology that I can mine for these data. To this end, I started ‘bulk’ downloading research papers from, for instance, </a:t>
            </a:r>
            <a:r>
              <a:rPr lang="en-US" dirty="0" err="1">
                <a:solidFill>
                  <a:schemeClr val="bg1">
                    <a:lumMod val="75000"/>
                  </a:schemeClr>
                </a:solidFill>
              </a:rPr>
              <a:t>Sciencedirect</a:t>
            </a:r>
            <a:r>
              <a:rPr lang="en-US" dirty="0">
                <a:solidFill>
                  <a:schemeClr val="bg1">
                    <a:lumMod val="75000"/>
                  </a:schemeClr>
                </a:solidFill>
              </a:rPr>
              <a:t>. I was doing this for scholarly purposes and took into account potential server load by limiting the amount of papers I downloaded per minute to 9. I had no intention to redistribute the downloaded materials, had legal access to them because my university pays a subscription, and I only wanted to extract facts from these papers.</a:t>
            </a:r>
          </a:p>
          <a:p>
            <a:pPr marL="0" indent="0">
              <a:buNone/>
            </a:pPr>
            <a:r>
              <a:rPr lang="en-US" dirty="0">
                <a:solidFill>
                  <a:schemeClr val="bg1">
                    <a:lumMod val="75000"/>
                  </a:schemeClr>
                </a:solidFill>
              </a:rPr>
              <a:t>Full disclosure, I downloaded approximately 30GB of data from </a:t>
            </a:r>
            <a:r>
              <a:rPr lang="en-US" dirty="0" err="1">
                <a:solidFill>
                  <a:schemeClr val="bg1">
                    <a:lumMod val="75000"/>
                  </a:schemeClr>
                </a:solidFill>
              </a:rPr>
              <a:t>Sciencedirect</a:t>
            </a:r>
            <a:r>
              <a:rPr lang="en-US" dirty="0">
                <a:solidFill>
                  <a:schemeClr val="bg1">
                    <a:lumMod val="75000"/>
                  </a:schemeClr>
                </a:solidFill>
              </a:rPr>
              <a:t> in approximately 10 days. This boils down to a server load of 0.0021GB/[min], 0.125GB/h, 3GB/day.</a:t>
            </a:r>
          </a:p>
          <a:p>
            <a:pPr marL="0" indent="0">
              <a:buNone/>
            </a:pPr>
            <a:r>
              <a:rPr lang="en-US" dirty="0"/>
              <a:t>Approximately two weeks after I started </a:t>
            </a:r>
            <a:r>
              <a:rPr lang="en-US" b="1" dirty="0"/>
              <a:t>downloading psychology research papers</a:t>
            </a:r>
            <a:r>
              <a:rPr lang="en-US" dirty="0"/>
              <a:t>, </a:t>
            </a:r>
            <a:r>
              <a:rPr lang="en-US" b="1" dirty="0"/>
              <a:t>Elsevier notified my university that this was a violation </a:t>
            </a:r>
            <a:r>
              <a:rPr lang="en-US" dirty="0"/>
              <a:t>of the access contract, that this could be </a:t>
            </a:r>
            <a:r>
              <a:rPr lang="en-US" b="1" dirty="0"/>
              <a:t>considered stealing of content, and that they wanted it to stop. My librarian explicitly instructed me to stop downloading </a:t>
            </a:r>
            <a:r>
              <a:rPr lang="en-US" dirty="0"/>
              <a:t>(which I did immediately), otherwise Elsevier would cut all access to </a:t>
            </a:r>
            <a:r>
              <a:rPr lang="en-US" dirty="0" err="1"/>
              <a:t>Sciencedirect</a:t>
            </a:r>
            <a:r>
              <a:rPr lang="en-US" dirty="0"/>
              <a:t> for my university.</a:t>
            </a:r>
          </a:p>
          <a:p>
            <a:pPr marL="0" indent="0">
              <a:buNone/>
            </a:pPr>
            <a:r>
              <a:rPr lang="en-US" dirty="0">
                <a:solidFill>
                  <a:schemeClr val="bg1">
                    <a:lumMod val="75000"/>
                  </a:schemeClr>
                </a:solidFill>
              </a:rPr>
              <a:t>I am now not able to mine a substantial part of the literature, and because of this Elsevier is directly hampering me in my research.</a:t>
            </a:r>
          </a:p>
          <a:p>
            <a:pPr marL="0" indent="0">
              <a:buNone/>
            </a:pPr>
            <a:r>
              <a:rPr lang="en-US" i="1" dirty="0">
                <a:solidFill>
                  <a:schemeClr val="bg1">
                    <a:lumMod val="75000"/>
                  </a:schemeClr>
                </a:solidFill>
              </a:rPr>
              <a:t>[1] </a:t>
            </a:r>
            <a:r>
              <a:rPr lang="en-US" i="1" dirty="0" err="1">
                <a:solidFill>
                  <a:schemeClr val="bg1">
                    <a:lumMod val="75000"/>
                  </a:schemeClr>
                </a:solidFill>
              </a:rPr>
              <a:t>Nuijten</a:t>
            </a:r>
            <a:r>
              <a:rPr lang="en-US" i="1" dirty="0">
                <a:solidFill>
                  <a:schemeClr val="bg1">
                    <a:lumMod val="75000"/>
                  </a:schemeClr>
                </a:solidFill>
              </a:rPr>
              <a:t>, M. B., </a:t>
            </a:r>
            <a:r>
              <a:rPr lang="en-US" i="1" dirty="0" err="1">
                <a:solidFill>
                  <a:schemeClr val="bg1">
                    <a:lumMod val="75000"/>
                  </a:schemeClr>
                </a:solidFill>
              </a:rPr>
              <a:t>Hartgerink</a:t>
            </a:r>
            <a:r>
              <a:rPr lang="en-US" i="1" dirty="0">
                <a:solidFill>
                  <a:schemeClr val="bg1">
                    <a:lumMod val="75000"/>
                  </a:schemeClr>
                </a:solidFill>
              </a:rPr>
              <a:t>, C. H. J., van </a:t>
            </a:r>
            <a:r>
              <a:rPr lang="en-US" i="1" dirty="0" err="1">
                <a:solidFill>
                  <a:schemeClr val="bg1">
                    <a:lumMod val="75000"/>
                  </a:schemeClr>
                </a:solidFill>
              </a:rPr>
              <a:t>Assen</a:t>
            </a:r>
            <a:r>
              <a:rPr lang="en-US" i="1" dirty="0">
                <a:solidFill>
                  <a:schemeClr val="bg1">
                    <a:lumMod val="75000"/>
                  </a:schemeClr>
                </a:solidFill>
              </a:rPr>
              <a:t>, M. A. L. M., </a:t>
            </a:r>
            <a:r>
              <a:rPr lang="en-US" i="1" dirty="0" err="1">
                <a:solidFill>
                  <a:schemeClr val="bg1">
                    <a:lumMod val="75000"/>
                  </a:schemeClr>
                </a:solidFill>
              </a:rPr>
              <a:t>Epskamp</a:t>
            </a:r>
            <a:r>
              <a:rPr lang="en-US" i="1" dirty="0">
                <a:solidFill>
                  <a:schemeClr val="bg1">
                    <a:lumMod val="75000"/>
                  </a:schemeClr>
                </a:solidFill>
              </a:rPr>
              <a:t>, S., &amp; </a:t>
            </a:r>
            <a:r>
              <a:rPr lang="en-US" i="1" dirty="0" err="1">
                <a:solidFill>
                  <a:schemeClr val="bg1">
                    <a:lumMod val="75000"/>
                  </a:schemeClr>
                </a:solidFill>
              </a:rPr>
              <a:t>Wicherts</a:t>
            </a:r>
            <a:r>
              <a:rPr lang="en-US" i="1" dirty="0">
                <a:solidFill>
                  <a:schemeClr val="bg1">
                    <a:lumMod val="75000"/>
                  </a:schemeClr>
                </a:solidFill>
              </a:rPr>
              <a:t>, J. M. (2015). The prevalence of statistical reporting errors in psychology (1985–2013). Behavior Research Methods, 1–22. </a:t>
            </a:r>
            <a:r>
              <a:rPr lang="en-US" i="1" dirty="0" err="1">
                <a:solidFill>
                  <a:schemeClr val="bg1">
                    <a:lumMod val="75000"/>
                  </a:schemeClr>
                </a:solidFill>
              </a:rPr>
              <a:t>doi</a:t>
            </a:r>
            <a:r>
              <a:rPr lang="en-US" i="1" dirty="0">
                <a:solidFill>
                  <a:schemeClr val="bg1">
                    <a:lumMod val="75000"/>
                  </a:schemeClr>
                </a:solidFill>
              </a:rPr>
              <a:t>: </a:t>
            </a:r>
            <a:r>
              <a:rPr lang="en-US" i="1" u="sng" dirty="0">
                <a:solidFill>
                  <a:schemeClr val="bg1">
                    <a:lumMod val="75000"/>
                  </a:schemeClr>
                </a:solidFill>
              </a:rPr>
              <a:t>10.3758/s13428-015-0664-2</a:t>
            </a:r>
          </a:p>
          <a:p>
            <a:pPr marL="0" indent="0">
              <a:buNone/>
            </a:pPr>
            <a:endParaRPr lang="en-US" dirty="0"/>
          </a:p>
        </p:txBody>
      </p:sp>
      <p:sp>
        <p:nvSpPr>
          <p:cNvPr id="4" name="TextBox 3"/>
          <p:cNvSpPr txBox="1"/>
          <p:nvPr/>
        </p:nvSpPr>
        <p:spPr>
          <a:xfrm>
            <a:off x="2672691" y="345128"/>
            <a:ext cx="3628818" cy="461665"/>
          </a:xfrm>
          <a:prstGeom prst="rect">
            <a:avLst/>
          </a:prstGeom>
          <a:noFill/>
        </p:spPr>
        <p:txBody>
          <a:bodyPr wrap="none" rtlCol="0">
            <a:spAutoFit/>
          </a:bodyPr>
          <a:lstStyle/>
          <a:p>
            <a:r>
              <a:rPr lang="en-US" sz="2400" dirty="0"/>
              <a:t>Chris </a:t>
            </a:r>
            <a:r>
              <a:rPr lang="en-US" sz="2400" dirty="0" err="1"/>
              <a:t>Hartgerink’s</a:t>
            </a:r>
            <a:r>
              <a:rPr lang="en-US" sz="2400" dirty="0"/>
              <a:t> blog post</a:t>
            </a:r>
          </a:p>
        </p:txBody>
      </p:sp>
      <p:pic>
        <p:nvPicPr>
          <p:cNvPr id="5" name="Picture 4" descr="Screen Shot 2016-12-12 at 09.48.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751" y="1610609"/>
            <a:ext cx="2783124" cy="2897892"/>
          </a:xfrm>
          <a:prstGeom prst="rect">
            <a:avLst/>
          </a:prstGeom>
        </p:spPr>
      </p:pic>
    </p:spTree>
    <p:extLst>
      <p:ext uri="{BB962C8B-B14F-4D97-AF65-F5344CB8AC3E}">
        <p14:creationId xmlns:p14="http://schemas.microsoft.com/office/powerpoint/2010/main" val="93822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a:hlinkClick r:id="rId3"/>
          </p:cNvPr>
          <p:cNvPicPr preferRelativeResize="0"/>
          <p:nvPr/>
        </p:nvPicPr>
        <p:blipFill>
          <a:blip r:embed="rId4">
            <a:alphaModFix/>
          </a:blip>
          <a:stretch>
            <a:fillRect/>
          </a:stretch>
        </p:blipFill>
        <p:spPr>
          <a:xfrm>
            <a:off x="5821501" y="4684301"/>
            <a:ext cx="1111525" cy="1111525"/>
          </a:xfrm>
          <a:prstGeom prst="rect">
            <a:avLst/>
          </a:prstGeom>
          <a:noFill/>
          <a:ln>
            <a:noFill/>
          </a:ln>
        </p:spPr>
      </p:pic>
      <p:sp>
        <p:nvSpPr>
          <p:cNvPr id="55" name="Google Shape;55;p13"/>
          <p:cNvSpPr txBox="1"/>
          <p:nvPr/>
        </p:nvSpPr>
        <p:spPr>
          <a:xfrm>
            <a:off x="4906225" y="3954675"/>
            <a:ext cx="2942100" cy="1351800"/>
          </a:xfrm>
          <a:prstGeom prst="rect">
            <a:avLst/>
          </a:prstGeom>
          <a:noFill/>
          <a:ln>
            <a:noFill/>
          </a:ln>
        </p:spPr>
        <p:txBody>
          <a:bodyPr spcFirstLastPara="1" wrap="square" lIns="91425" tIns="91425" rIns="91425" bIns="91425" anchor="t" anchorCtr="0">
            <a:noAutofit/>
          </a:bodyPr>
          <a:lstStyle/>
          <a:p>
            <a:pPr algn="ctr"/>
            <a:r>
              <a:rPr lang="en" sz="2400" b="1" u="sng">
                <a:solidFill>
                  <a:schemeClr val="hlink"/>
                </a:solidFill>
                <a:latin typeface="Roboto"/>
                <a:ea typeface="Roboto"/>
                <a:cs typeface="Roboto"/>
                <a:sym typeface="Roboto"/>
                <a:hlinkClick r:id="rId5"/>
              </a:rPr>
              <a:t>chris@libscie.org</a:t>
            </a:r>
            <a:r>
              <a:rPr lang="en" sz="2400" b="1">
                <a:latin typeface="Roboto"/>
                <a:ea typeface="Roboto"/>
                <a:cs typeface="Roboto"/>
                <a:sym typeface="Roboto"/>
              </a:rPr>
              <a:t> </a:t>
            </a:r>
            <a:endParaRPr sz="2400" b="1">
              <a:latin typeface="Roboto"/>
              <a:ea typeface="Roboto"/>
              <a:cs typeface="Roboto"/>
              <a:sym typeface="Roboto"/>
            </a:endParaRPr>
          </a:p>
          <a:p>
            <a:pPr algn="ctr"/>
            <a:r>
              <a:rPr lang="en" sz="2400" b="1" u="sng">
                <a:solidFill>
                  <a:schemeClr val="hlink"/>
                </a:solidFill>
                <a:latin typeface="Roboto"/>
                <a:ea typeface="Roboto"/>
                <a:cs typeface="Roboto"/>
                <a:sym typeface="Roboto"/>
                <a:hlinkClick r:id="rId6"/>
              </a:rPr>
              <a:t>@chartgerink</a:t>
            </a:r>
            <a:endParaRPr sz="2400" b="1">
              <a:latin typeface="Roboto"/>
              <a:ea typeface="Roboto"/>
              <a:cs typeface="Roboto"/>
              <a:sym typeface="Roboto"/>
            </a:endParaRPr>
          </a:p>
          <a:p>
            <a:pPr algn="ctr"/>
            <a:endParaRPr sz="2400" b="1">
              <a:latin typeface="Roboto"/>
              <a:ea typeface="Roboto"/>
              <a:cs typeface="Roboto"/>
              <a:sym typeface="Roboto"/>
            </a:endParaRPr>
          </a:p>
        </p:txBody>
      </p:sp>
      <p:sp>
        <p:nvSpPr>
          <p:cNvPr id="56" name="Google Shape;56;p13"/>
          <p:cNvSpPr txBox="1"/>
          <p:nvPr/>
        </p:nvSpPr>
        <p:spPr>
          <a:xfrm>
            <a:off x="1280450" y="1459250"/>
            <a:ext cx="3575400" cy="4084800"/>
          </a:xfrm>
          <a:prstGeom prst="rect">
            <a:avLst/>
          </a:prstGeom>
          <a:noFill/>
          <a:ln>
            <a:noFill/>
          </a:ln>
        </p:spPr>
        <p:txBody>
          <a:bodyPr spcFirstLastPara="1" wrap="square" lIns="91425" tIns="91425" rIns="91425" bIns="91425" anchor="t" anchorCtr="0">
            <a:noAutofit/>
          </a:bodyPr>
          <a:lstStyle/>
          <a:p>
            <a:r>
              <a:rPr lang="en" b="1">
                <a:latin typeface="Roboto"/>
                <a:ea typeface="Roboto"/>
                <a:cs typeface="Roboto"/>
                <a:sym typeface="Roboto"/>
              </a:rPr>
              <a:t>Open (to me) is... </a:t>
            </a:r>
            <a:endParaRPr b="1">
              <a:latin typeface="Roboto"/>
              <a:ea typeface="Roboto"/>
              <a:cs typeface="Roboto"/>
              <a:sym typeface="Roboto"/>
            </a:endParaRPr>
          </a:p>
          <a:p>
            <a:r>
              <a:rPr lang="en">
                <a:latin typeface="Roboto"/>
                <a:ea typeface="Roboto"/>
                <a:cs typeface="Roboto"/>
                <a:sym typeface="Roboto"/>
              </a:rPr>
              <a:t>* redistributing resources</a:t>
            </a:r>
            <a:endParaRPr>
              <a:latin typeface="Roboto"/>
              <a:ea typeface="Roboto"/>
              <a:cs typeface="Roboto"/>
              <a:sym typeface="Roboto"/>
            </a:endParaRPr>
          </a:p>
          <a:p>
            <a:r>
              <a:rPr lang="en">
                <a:latin typeface="Roboto"/>
                <a:ea typeface="Roboto"/>
                <a:cs typeface="Roboto"/>
                <a:sym typeface="Roboto"/>
              </a:rPr>
              <a:t>* improving (e)quality</a:t>
            </a:r>
            <a:endParaRPr>
              <a:latin typeface="Roboto"/>
              <a:ea typeface="Roboto"/>
              <a:cs typeface="Roboto"/>
              <a:sym typeface="Roboto"/>
            </a:endParaRPr>
          </a:p>
          <a:p>
            <a:endParaRPr>
              <a:latin typeface="Roboto"/>
              <a:ea typeface="Roboto"/>
              <a:cs typeface="Roboto"/>
              <a:sym typeface="Roboto"/>
            </a:endParaRPr>
          </a:p>
          <a:p>
            <a:r>
              <a:rPr lang="en" b="1">
                <a:latin typeface="Roboto"/>
                <a:ea typeface="Roboto"/>
                <a:cs typeface="Roboto"/>
                <a:sym typeface="Roboto"/>
              </a:rPr>
              <a:t>Advice</a:t>
            </a:r>
            <a:endParaRPr>
              <a:latin typeface="Roboto"/>
              <a:ea typeface="Roboto"/>
              <a:cs typeface="Roboto"/>
              <a:sym typeface="Roboto"/>
            </a:endParaRPr>
          </a:p>
          <a:p>
            <a:r>
              <a:rPr lang="en">
                <a:latin typeface="Roboto"/>
                <a:ea typeface="Roboto"/>
                <a:cs typeface="Roboto"/>
                <a:sym typeface="Roboto"/>
              </a:rPr>
              <a:t>* All problems nested in a bigger problem; what’s the bigger problem for what you’re trying to address?</a:t>
            </a:r>
            <a:endParaRPr>
              <a:latin typeface="Roboto"/>
              <a:ea typeface="Roboto"/>
              <a:cs typeface="Roboto"/>
              <a:sym typeface="Roboto"/>
            </a:endParaRPr>
          </a:p>
          <a:p>
            <a:r>
              <a:rPr lang="en">
                <a:latin typeface="Roboto"/>
                <a:ea typeface="Roboto"/>
                <a:cs typeface="Roboto"/>
                <a:sym typeface="Roboto"/>
              </a:rPr>
              <a:t>* Personal, empathetic growth is key to growing more open (email if you’d like to chat)</a:t>
            </a:r>
            <a:endParaRPr>
              <a:latin typeface="Roboto"/>
              <a:ea typeface="Roboto"/>
              <a:cs typeface="Roboto"/>
              <a:sym typeface="Roboto"/>
            </a:endParaRPr>
          </a:p>
          <a:p>
            <a:endParaRPr>
              <a:latin typeface="Roboto"/>
              <a:ea typeface="Roboto"/>
              <a:cs typeface="Roboto"/>
              <a:sym typeface="Roboto"/>
            </a:endParaRPr>
          </a:p>
          <a:p>
            <a:r>
              <a:rPr lang="en" b="1">
                <a:latin typeface="Roboto"/>
                <a:ea typeface="Roboto"/>
                <a:cs typeface="Roboto"/>
                <a:sym typeface="Roboto"/>
              </a:rPr>
              <a:t>Working on…</a:t>
            </a:r>
            <a:endParaRPr b="1">
              <a:latin typeface="Roboto"/>
              <a:ea typeface="Roboto"/>
              <a:cs typeface="Roboto"/>
              <a:sym typeface="Roboto"/>
            </a:endParaRPr>
          </a:p>
          <a:p>
            <a:r>
              <a:rPr lang="en">
                <a:latin typeface="Roboto"/>
                <a:ea typeface="Roboto"/>
                <a:cs typeface="Roboto"/>
                <a:sym typeface="Roboto"/>
              </a:rPr>
              <a:t>* creating an *open* scholarly communication infrastructure that makes research fun</a:t>
            </a:r>
            <a:endParaRPr>
              <a:latin typeface="Roboto"/>
              <a:ea typeface="Roboto"/>
              <a:cs typeface="Roboto"/>
              <a:sym typeface="Roboto"/>
            </a:endParaRPr>
          </a:p>
          <a:p>
            <a:r>
              <a:rPr lang="en">
                <a:latin typeface="Roboto"/>
                <a:ea typeface="Roboto"/>
                <a:cs typeface="Roboto"/>
                <a:sym typeface="Roboto"/>
              </a:rPr>
              <a:t>* disregarding stakeholder engagement (promotes the already powerful players)</a:t>
            </a:r>
            <a:endParaRPr>
              <a:latin typeface="Roboto"/>
              <a:ea typeface="Roboto"/>
              <a:cs typeface="Roboto"/>
              <a:sym typeface="Roboto"/>
            </a:endParaRPr>
          </a:p>
        </p:txBody>
      </p:sp>
      <p:pic>
        <p:nvPicPr>
          <p:cNvPr id="57" name="Google Shape;57;p13"/>
          <p:cNvPicPr preferRelativeResize="0"/>
          <p:nvPr/>
        </p:nvPicPr>
        <p:blipFill>
          <a:blip r:embed="rId7">
            <a:alphaModFix/>
          </a:blip>
          <a:stretch>
            <a:fillRect/>
          </a:stretch>
        </p:blipFill>
        <p:spPr>
          <a:xfrm>
            <a:off x="5132725" y="1551525"/>
            <a:ext cx="2489100" cy="2458516"/>
          </a:xfrm>
          <a:prstGeom prst="rect">
            <a:avLst/>
          </a:prstGeom>
          <a:noFill/>
          <a:ln>
            <a:noFill/>
          </a:ln>
        </p:spPr>
      </p:pic>
    </p:spTree>
    <p:extLst>
      <p:ext uri="{BB962C8B-B14F-4D97-AF65-F5344CB8AC3E}">
        <p14:creationId xmlns:p14="http://schemas.microsoft.com/office/powerpoint/2010/main" val="1922736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6 </a:t>
            </a:r>
            <a:r>
              <a:rPr lang="en-US" dirty="0" err="1"/>
              <a:t>ContentMine</a:t>
            </a:r>
            <a:r>
              <a:rPr lang="en-US" dirty="0"/>
              <a:t> Fellows for 6 months</a:t>
            </a:r>
          </a:p>
        </p:txBody>
      </p:sp>
      <p:pic>
        <p:nvPicPr>
          <p:cNvPr id="4" name="pasted-image.pdf"/>
          <p:cNvPicPr/>
          <p:nvPr/>
        </p:nvPicPr>
        <p:blipFill>
          <a:blip r:embed="rId2">
            <a:extLst/>
          </a:blip>
          <a:stretch>
            <a:fillRect/>
          </a:stretch>
        </p:blipFill>
        <p:spPr>
          <a:xfrm>
            <a:off x="2364346" y="3587751"/>
            <a:ext cx="4684154" cy="1374820"/>
          </a:xfrm>
          <a:prstGeom prst="rect">
            <a:avLst/>
          </a:prstGeom>
          <a:ln w="12700">
            <a:miter lim="400000"/>
          </a:ln>
        </p:spPr>
      </p:pic>
    </p:spTree>
    <p:extLst>
      <p:ext uri="{BB962C8B-B14F-4D97-AF65-F5344CB8AC3E}">
        <p14:creationId xmlns:p14="http://schemas.microsoft.com/office/powerpoint/2010/main" val="1410945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Alexandra Bannach-Brown</a:t>
            </a:r>
          </a:p>
        </p:txBody>
      </p:sp>
      <p:sp>
        <p:nvSpPr>
          <p:cNvPr id="5122" name="Rectangle 2"/>
          <p:cNvSpPr>
            <a:spLocks noGrp="1" noChangeArrowheads="1"/>
          </p:cNvSpPr>
          <p:nvPr>
            <p:ph type="body" idx="1"/>
          </p:nvPr>
        </p:nvSpPr>
        <p:spPr>
          <a:xfrm>
            <a:off x="456481" y="1418550"/>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solidFill>
                  <a:srgbClr val="FF0000"/>
                </a:solidFill>
              </a:rPr>
              <a:t>Edinburgh, </a:t>
            </a:r>
            <a:r>
              <a:rPr lang="de-AT" sz="2800" b="1" dirty="0" err="1">
                <a:solidFill>
                  <a:srgbClr val="FF0000"/>
                </a:solidFill>
              </a:rPr>
              <a:t>Neuroscience</a:t>
            </a:r>
            <a:endParaRPr lang="de-AT" sz="2800" b="1" dirty="0">
              <a:solidFill>
                <a:srgbClr val="FF0000"/>
              </a:solidFill>
            </a:endParaRP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Problem: </a:t>
            </a:r>
            <a:r>
              <a:rPr lang="de-AT" sz="1500" dirty="0" err="1"/>
              <a:t>huge</a:t>
            </a:r>
            <a:r>
              <a:rPr lang="de-AT" sz="1500" dirty="0"/>
              <a:t> </a:t>
            </a:r>
            <a:r>
              <a:rPr lang="de-AT" sz="1500" dirty="0" err="1"/>
              <a:t>body</a:t>
            </a:r>
            <a:r>
              <a:rPr lang="de-AT" sz="1500" dirty="0"/>
              <a:t> </a:t>
            </a:r>
            <a:r>
              <a:rPr lang="de-AT" sz="1500" dirty="0" err="1"/>
              <a:t>of</a:t>
            </a:r>
            <a:r>
              <a:rPr lang="de-AT" sz="1500" dirty="0"/>
              <a:t> </a:t>
            </a:r>
            <a:r>
              <a:rPr lang="de-AT" sz="1500" dirty="0" err="1"/>
              <a:t>works</a:t>
            </a:r>
            <a:r>
              <a:rPr lang="de-AT" sz="1500" dirty="0"/>
              <a:t> in </a:t>
            </a:r>
            <a:r>
              <a:rPr lang="de-AT" sz="1500" b="1" dirty="0" err="1"/>
              <a:t>animal</a:t>
            </a:r>
            <a:r>
              <a:rPr lang="de-AT" sz="1500" b="1" dirty="0"/>
              <a:t> </a:t>
            </a:r>
            <a:r>
              <a:rPr lang="de-AT" sz="1500" b="1" dirty="0" err="1"/>
              <a:t>studies</a:t>
            </a:r>
            <a:r>
              <a:rPr lang="de-AT" sz="1500" b="1" dirty="0"/>
              <a:t> </a:t>
            </a:r>
            <a:r>
              <a:rPr lang="de-AT" sz="1500" dirty="0" err="1"/>
              <a:t>about</a:t>
            </a:r>
            <a:r>
              <a:rPr lang="de-AT" sz="1500" dirty="0"/>
              <a:t> </a:t>
            </a:r>
            <a:r>
              <a:rPr lang="de-AT" sz="1500" dirty="0" err="1"/>
              <a:t>depressions</a:t>
            </a:r>
            <a:r>
              <a:rPr lang="de-AT" sz="1500" dirty="0"/>
              <a:t>. </a:t>
            </a:r>
            <a:r>
              <a:rPr lang="de-AT" sz="1500" dirty="0" err="1"/>
              <a:t>systematic</a:t>
            </a:r>
            <a:r>
              <a:rPr lang="de-AT" sz="1500" dirty="0"/>
              <a:t> </a:t>
            </a:r>
            <a:r>
              <a:rPr lang="de-AT" sz="1500" dirty="0" err="1"/>
              <a:t>review</a:t>
            </a:r>
            <a:r>
              <a:rPr lang="de-AT" sz="1500" dirty="0"/>
              <a:t> </a:t>
            </a:r>
            <a:r>
              <a:rPr lang="de-AT" sz="1500" dirty="0" err="1"/>
              <a:t>is</a:t>
            </a:r>
            <a:r>
              <a:rPr lang="de-AT" sz="1500" dirty="0"/>
              <a:t> </a:t>
            </a:r>
            <a:r>
              <a:rPr lang="de-AT" sz="1500" dirty="0" err="1"/>
              <a:t>the</a:t>
            </a:r>
            <a:r>
              <a:rPr lang="de-AT" sz="1500" dirty="0"/>
              <a:t> </a:t>
            </a:r>
            <a:r>
              <a:rPr lang="de-AT" sz="1500" dirty="0" err="1"/>
              <a:t>main</a:t>
            </a:r>
            <a:r>
              <a:rPr lang="de-AT" sz="1500" dirty="0"/>
              <a:t> </a:t>
            </a:r>
            <a:r>
              <a:rPr lang="de-AT" sz="1500" dirty="0" err="1"/>
              <a:t>approach</a:t>
            </a:r>
            <a:r>
              <a:rPr lang="de-AT" sz="1500" dirty="0"/>
              <a:t> </a:t>
            </a:r>
            <a:r>
              <a:rPr lang="de-AT" sz="1500" dirty="0" err="1"/>
              <a:t>for</a:t>
            </a:r>
            <a:r>
              <a:rPr lang="de-AT" sz="1500" dirty="0"/>
              <a:t> </a:t>
            </a:r>
            <a:r>
              <a:rPr lang="de-AT" sz="1500" dirty="0" err="1"/>
              <a:t>getting</a:t>
            </a:r>
            <a:r>
              <a:rPr lang="de-AT" sz="1500" dirty="0"/>
              <a:t> </a:t>
            </a:r>
            <a:r>
              <a:rPr lang="de-AT" sz="1500" dirty="0" err="1"/>
              <a:t>insight</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identify</a:t>
            </a:r>
            <a:r>
              <a:rPr lang="de-AT" sz="1500" dirty="0"/>
              <a:t> </a:t>
            </a:r>
            <a:r>
              <a:rPr lang="de-AT" sz="1500" dirty="0" err="1"/>
              <a:t>papers</a:t>
            </a:r>
            <a:r>
              <a:rPr lang="de-AT" sz="1500" dirty="0"/>
              <a:t> </a:t>
            </a:r>
            <a:r>
              <a:rPr lang="de-AT" sz="2400" b="1" dirty="0"/>
              <a:t>in </a:t>
            </a:r>
            <a:r>
              <a:rPr lang="de-AT" sz="2400" b="1" dirty="0" err="1"/>
              <a:t>systematic</a:t>
            </a:r>
            <a:r>
              <a:rPr lang="de-AT" sz="2400" b="1" dirty="0"/>
              <a:t> </a:t>
            </a:r>
            <a:r>
              <a:rPr lang="de-AT" sz="2400" b="1" dirty="0" err="1"/>
              <a:t>review</a:t>
            </a:r>
            <a:r>
              <a:rPr lang="de-AT" sz="2400" b="1" dirty="0"/>
              <a:t> </a:t>
            </a:r>
            <a:r>
              <a:rPr lang="de-AT" sz="1500" dirty="0" err="1"/>
              <a:t>of</a:t>
            </a:r>
            <a:r>
              <a:rPr lang="de-AT" sz="1500" dirty="0"/>
              <a:t> depressive </a:t>
            </a:r>
            <a:r>
              <a:rPr lang="de-AT" sz="1500" dirty="0" err="1"/>
              <a:t>behaviour</a:t>
            </a:r>
            <a:r>
              <a:rPr lang="de-AT" sz="1500" dirty="0"/>
              <a:t> in </a:t>
            </a:r>
            <a:r>
              <a:rPr lang="de-AT" sz="1500" dirty="0" err="1"/>
              <a:t>animals</a:t>
            </a:r>
            <a:r>
              <a:rPr lang="de-AT" sz="1500" dirty="0"/>
              <a:t>. </a:t>
            </a:r>
            <a:r>
              <a:rPr lang="de-AT" sz="1500" dirty="0" err="1"/>
              <a:t>What</a:t>
            </a:r>
            <a:r>
              <a:rPr lang="de-AT" sz="1500" dirty="0"/>
              <a:t> </a:t>
            </a:r>
            <a:r>
              <a:rPr lang="de-AT" sz="1500" dirty="0" err="1"/>
              <a:t>drugs</a:t>
            </a:r>
            <a:r>
              <a:rPr lang="de-AT" sz="1500" dirty="0"/>
              <a:t>, </a:t>
            </a:r>
            <a:r>
              <a:rPr lang="de-AT" sz="1500" dirty="0" err="1"/>
              <a:t>what</a:t>
            </a:r>
            <a:r>
              <a:rPr lang="de-AT" sz="1500" dirty="0"/>
              <a:t> </a:t>
            </a:r>
            <a:r>
              <a:rPr lang="de-AT" sz="1500" dirty="0" err="1"/>
              <a:t>methods</a:t>
            </a:r>
            <a:r>
              <a:rPr lang="de-AT" sz="1500" dirty="0"/>
              <a:t>, </a:t>
            </a:r>
            <a:r>
              <a:rPr lang="de-AT" sz="1500" dirty="0" err="1"/>
              <a:t>what</a:t>
            </a:r>
            <a:r>
              <a:rPr lang="de-AT" sz="1500" dirty="0"/>
              <a:t> </a:t>
            </a:r>
            <a:r>
              <a:rPr lang="de-AT" sz="1500" dirty="0" err="1"/>
              <a:t>outcomes</a:t>
            </a:r>
            <a:r>
              <a:rPr lang="de-AT" sz="1500" dirty="0"/>
              <a:t> </a:t>
            </a:r>
            <a:r>
              <a:rPr lang="de-AT" sz="1500" dirty="0" err="1"/>
              <a:t>and</a:t>
            </a:r>
            <a:r>
              <a:rPr lang="de-AT" sz="1500" dirty="0"/>
              <a:t> </a:t>
            </a:r>
            <a:r>
              <a:rPr lang="de-AT" sz="1500" dirty="0" err="1"/>
              <a:t>signs</a:t>
            </a:r>
            <a:r>
              <a:rPr lang="de-AT" sz="1500" dirty="0"/>
              <a:t>/</a:t>
            </a:r>
            <a:r>
              <a:rPr lang="de-AT" sz="1500" dirty="0" err="1"/>
              <a:t>phenotypes</a:t>
            </a:r>
            <a:r>
              <a:rPr lang="de-AT" sz="1500" dirty="0"/>
              <a:t>. </a:t>
            </a:r>
            <a:r>
              <a:rPr lang="de-AT" sz="1500" dirty="0" err="1"/>
              <a:t>Use</a:t>
            </a:r>
            <a:r>
              <a:rPr lang="de-AT" sz="1500" dirty="0"/>
              <a:t> </a:t>
            </a:r>
            <a:r>
              <a:rPr lang="de-AT" sz="1500" dirty="0" err="1"/>
              <a:t>outcomes</a:t>
            </a:r>
            <a:r>
              <a:rPr lang="de-AT" sz="1500" dirty="0"/>
              <a:t> </a:t>
            </a:r>
            <a:r>
              <a:rPr lang="de-AT" sz="1500" dirty="0" err="1"/>
              <a:t>for</a:t>
            </a:r>
            <a:r>
              <a:rPr lang="de-AT" sz="1500" dirty="0"/>
              <a:t> </a:t>
            </a:r>
            <a:r>
              <a:rPr lang="de-AT" sz="1500" dirty="0" err="1"/>
              <a:t>document</a:t>
            </a:r>
            <a:r>
              <a:rPr lang="de-AT" sz="1500" dirty="0"/>
              <a:t> </a:t>
            </a:r>
            <a:r>
              <a:rPr lang="de-AT" sz="1500" dirty="0" err="1"/>
              <a:t>clustering</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and</a:t>
            </a:r>
            <a:r>
              <a:rPr lang="de-AT" sz="1500" dirty="0"/>
              <a:t> </a:t>
            </a:r>
            <a:r>
              <a:rPr lang="de-AT" sz="1500" dirty="0" err="1"/>
              <a:t>expedite</a:t>
            </a:r>
            <a:r>
              <a:rPr lang="de-AT" sz="1500" dirty="0"/>
              <a:t> </a:t>
            </a:r>
            <a:r>
              <a:rPr lang="de-AT" sz="1500" dirty="0" err="1"/>
              <a:t>scientific</a:t>
            </a:r>
            <a:r>
              <a:rPr lang="de-AT" sz="1500" dirty="0"/>
              <a:t> </a:t>
            </a:r>
            <a:r>
              <a:rPr lang="de-AT" sz="1500" dirty="0" err="1"/>
              <a:t>advances</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t>Corpus: 70.000 Papers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440" y="1591367"/>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7" name="Picture 6" descr="Screen Shot 2016-03-13 at 18.17.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9493"/>
            <a:ext cx="1765985" cy="2748507"/>
          </a:xfrm>
          <a:prstGeom prst="rect">
            <a:avLst/>
          </a:prstGeom>
        </p:spPr>
      </p:pic>
    </p:spTree>
    <p:extLst>
      <p:ext uri="{BB962C8B-B14F-4D97-AF65-F5344CB8AC3E}">
        <p14:creationId xmlns:p14="http://schemas.microsoft.com/office/powerpoint/2010/main" val="453147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6CF3-AFDE-411D-A7E0-CBF816EAA043}"/>
              </a:ext>
            </a:extLst>
          </p:cNvPr>
          <p:cNvSpPr>
            <a:spLocks noGrp="1"/>
          </p:cNvSpPr>
          <p:nvPr>
            <p:ph type="title"/>
          </p:nvPr>
        </p:nvSpPr>
        <p:spPr>
          <a:xfrm>
            <a:off x="257186" y="957004"/>
            <a:ext cx="8183882" cy="657599"/>
          </a:xfrm>
        </p:spPr>
        <p:txBody>
          <a:bodyPr anchor="b">
            <a:normAutofit fontScale="90000"/>
          </a:bodyPr>
          <a:lstStyle/>
          <a:p>
            <a:r>
              <a:rPr lang="en-US" dirty="0"/>
              <a:t>Alexandra Bannach-Brown</a:t>
            </a:r>
            <a:endParaRPr lang="en-AU" dirty="0"/>
          </a:p>
        </p:txBody>
      </p:sp>
      <p:pic>
        <p:nvPicPr>
          <p:cNvPr id="20" name="Content Placeholder 4">
            <a:extLst>
              <a:ext uri="{FF2B5EF4-FFF2-40B4-BE49-F238E27FC236}">
                <a16:creationId xmlns:a16="http://schemas.microsoft.com/office/drawing/2014/main" id="{9CBCCB08-E835-4607-936B-4337E512E9E7}"/>
              </a:ext>
            </a:extLst>
          </p:cNvPr>
          <p:cNvPicPr>
            <a:picLocks noChangeAspect="1"/>
          </p:cNvPicPr>
          <p:nvPr/>
        </p:nvPicPr>
        <p:blipFill rotWithShape="1">
          <a:blip r:embed="rId2">
            <a:extLst>
              <a:ext uri="{28A0092B-C50C-407E-A947-70E740481C1C}">
                <a14:useLocalDpi xmlns:a14="http://schemas.microsoft.com/office/drawing/2010/main" val="0"/>
              </a:ext>
            </a:extLst>
          </a:blip>
          <a:srcRect r="2" b="1250"/>
          <a:stretch/>
        </p:blipFill>
        <p:spPr>
          <a:xfrm>
            <a:off x="376706" y="1723531"/>
            <a:ext cx="1526483" cy="2258321"/>
          </a:xfrm>
          <a:prstGeom prst="rect">
            <a:avLst/>
          </a:prstGeom>
          <a:effectLst/>
        </p:spPr>
      </p:pic>
      <p:sp>
        <p:nvSpPr>
          <p:cNvPr id="6" name="TextBox 5">
            <a:extLst>
              <a:ext uri="{FF2B5EF4-FFF2-40B4-BE49-F238E27FC236}">
                <a16:creationId xmlns:a16="http://schemas.microsoft.com/office/drawing/2014/main" id="{21096DE8-377B-4F7D-89AB-62B8E78C031D}"/>
              </a:ext>
            </a:extLst>
          </p:cNvPr>
          <p:cNvSpPr txBox="1"/>
          <p:nvPr/>
        </p:nvSpPr>
        <p:spPr>
          <a:xfrm>
            <a:off x="2157912" y="1614602"/>
            <a:ext cx="5648713" cy="3901068"/>
          </a:xfrm>
          <a:prstGeom prst="rect">
            <a:avLst/>
          </a:prstGeom>
          <a:noFill/>
        </p:spPr>
        <p:txBody>
          <a:bodyPr wrap="square" rtlCol="0">
            <a:spAutoFit/>
          </a:bodyPr>
          <a:lstStyle/>
          <a:p>
            <a:r>
              <a:rPr lang="en-US" dirty="0"/>
              <a:t>To me, Open Science is… </a:t>
            </a:r>
          </a:p>
          <a:p>
            <a:pPr marL="257175" indent="-257175">
              <a:buFont typeface="Arial" panose="020B0604020202020204" pitchFamily="34" charset="0"/>
              <a:buChar char="•"/>
            </a:pPr>
            <a:r>
              <a:rPr lang="en-US" dirty="0"/>
              <a:t>ensuring your work transparent &amp; reproducible</a:t>
            </a:r>
          </a:p>
          <a:p>
            <a:pPr marL="257175" indent="-257175">
              <a:buFont typeface="Arial" panose="020B0604020202020204" pitchFamily="34" charset="0"/>
              <a:buChar char="•"/>
            </a:pPr>
            <a:r>
              <a:rPr lang="en-US" dirty="0"/>
              <a:t>ensuring the knowledge you create is open &amp; accessible</a:t>
            </a:r>
          </a:p>
          <a:p>
            <a:endParaRPr lang="en-US" dirty="0"/>
          </a:p>
          <a:p>
            <a:r>
              <a:rPr lang="en-US" dirty="0"/>
              <a:t>Research Fellow in Automation of Evidence Synthesis</a:t>
            </a:r>
          </a:p>
          <a:p>
            <a:r>
              <a:rPr lang="en-US" sz="1350" dirty="0"/>
              <a:t>Centre for Research in Evidence-Based Practice, Bond University</a:t>
            </a:r>
            <a:endParaRPr lang="en-US" dirty="0"/>
          </a:p>
          <a:p>
            <a:endParaRPr lang="en-US" u="sng" dirty="0"/>
          </a:p>
          <a:p>
            <a:r>
              <a:rPr lang="en-US" u="sng" dirty="0" err="1"/>
              <a:t>ContentMine</a:t>
            </a:r>
            <a:r>
              <a:rPr lang="en-US" u="sng" dirty="0"/>
              <a:t> Fellow 2016: </a:t>
            </a:r>
            <a:r>
              <a:rPr lang="en-US" u="sng" dirty="0">
                <a:hlinkClick r:id="rId3"/>
              </a:rPr>
              <a:t>Animal Models of Depression</a:t>
            </a:r>
            <a:endParaRPr lang="en-US" u="sng" dirty="0"/>
          </a:p>
          <a:p>
            <a:r>
              <a:rPr lang="en-US" dirty="0"/>
              <a:t>AMI Dictionaries: </a:t>
            </a:r>
            <a:r>
              <a:rPr lang="en-US" dirty="0">
                <a:hlinkClick r:id="rId4"/>
              </a:rPr>
              <a:t>Anti-depressants</a:t>
            </a:r>
            <a:endParaRPr lang="en-US" dirty="0"/>
          </a:p>
          <a:p>
            <a:endParaRPr lang="en-US" u="sng" dirty="0"/>
          </a:p>
          <a:p>
            <a:r>
              <a:rPr lang="en-US" u="sng" dirty="0"/>
              <a:t>Automation Tools for Medical &amp; Biomedical Reviews</a:t>
            </a:r>
          </a:p>
          <a:p>
            <a:pPr marL="214313" indent="-214313">
              <a:buFont typeface="Arial" panose="020B0604020202020204" pitchFamily="34" charset="0"/>
              <a:buChar char="•"/>
            </a:pPr>
            <a:r>
              <a:rPr lang="en-US" dirty="0" err="1"/>
              <a:t>SyRF</a:t>
            </a:r>
            <a:r>
              <a:rPr lang="en-US" dirty="0"/>
              <a:t> (CAMARADES, Edinburgh) – </a:t>
            </a:r>
            <a:r>
              <a:rPr lang="en-US" dirty="0">
                <a:hlinkClick r:id="rId5"/>
              </a:rPr>
              <a:t>SyRF.org.uk</a:t>
            </a:r>
            <a:endParaRPr lang="en-US" dirty="0"/>
          </a:p>
          <a:p>
            <a:pPr marL="214313" indent="-214313">
              <a:buFont typeface="Arial" panose="020B0604020202020204" pitchFamily="34" charset="0"/>
              <a:buChar char="•"/>
            </a:pPr>
            <a:r>
              <a:rPr lang="en-US" dirty="0"/>
              <a:t>Systematic Review Accelerator (CREBP, Bond Uni) 	 </a:t>
            </a:r>
            <a:r>
              <a:rPr lang="en-US" dirty="0">
                <a:hlinkClick r:id="rId6"/>
              </a:rPr>
              <a:t>CREBP-SRA.com</a:t>
            </a:r>
            <a:r>
              <a:rPr lang="en-US" dirty="0"/>
              <a:t> &amp; </a:t>
            </a:r>
            <a:r>
              <a:rPr lang="en-US" dirty="0" err="1">
                <a:hlinkClick r:id="rId7"/>
              </a:rPr>
              <a:t>Github</a:t>
            </a:r>
            <a:r>
              <a:rPr lang="en-US" dirty="0"/>
              <a:t>  </a:t>
            </a:r>
          </a:p>
        </p:txBody>
      </p:sp>
      <p:pic>
        <p:nvPicPr>
          <p:cNvPr id="32" name="Picture 4" descr="Image result for crebp bond">
            <a:extLst>
              <a:ext uri="{FF2B5EF4-FFF2-40B4-BE49-F238E27FC236}">
                <a16:creationId xmlns:a16="http://schemas.microsoft.com/office/drawing/2014/main" id="{7D96D97B-6EFE-4469-AFB2-8EF25823053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44453" y="2755178"/>
            <a:ext cx="1183680" cy="6576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BD5CD547-0AB5-4227-A7DB-2C446E0FF54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88131" y="4390887"/>
            <a:ext cx="426812" cy="652618"/>
          </a:xfrm>
          <a:prstGeom prst="rect">
            <a:avLst/>
          </a:prstGeom>
        </p:spPr>
      </p:pic>
      <p:pic>
        <p:nvPicPr>
          <p:cNvPr id="38" name="Content Placeholder 2">
            <a:extLst>
              <a:ext uri="{FF2B5EF4-FFF2-40B4-BE49-F238E27FC236}">
                <a16:creationId xmlns:a16="http://schemas.microsoft.com/office/drawing/2014/main" id="{8F5253CB-5564-4D5E-BBED-490A4F8CA5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14943" y="4314828"/>
            <a:ext cx="848722" cy="848722"/>
          </a:xfrm>
          <a:prstGeom prst="rect">
            <a:avLst/>
          </a:prstGeom>
        </p:spPr>
      </p:pic>
      <p:pic>
        <p:nvPicPr>
          <p:cNvPr id="39" name="Picture 38">
            <a:extLst>
              <a:ext uri="{FF2B5EF4-FFF2-40B4-BE49-F238E27FC236}">
                <a16:creationId xmlns:a16="http://schemas.microsoft.com/office/drawing/2014/main" id="{53C69616-2362-4306-8EE2-17BF367B5D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74980" y="5210954"/>
            <a:ext cx="2099244" cy="327018"/>
          </a:xfrm>
          <a:prstGeom prst="rect">
            <a:avLst/>
          </a:prstGeom>
        </p:spPr>
      </p:pic>
      <p:pic>
        <p:nvPicPr>
          <p:cNvPr id="11" name="Picture 10">
            <a:extLst>
              <a:ext uri="{FF2B5EF4-FFF2-40B4-BE49-F238E27FC236}">
                <a16:creationId xmlns:a16="http://schemas.microsoft.com/office/drawing/2014/main" id="{355271E4-F0FC-4348-8AE4-5C306C8543D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17952" y="844270"/>
            <a:ext cx="1226048" cy="592147"/>
          </a:xfrm>
          <a:prstGeom prst="rect">
            <a:avLst/>
          </a:prstGeom>
        </p:spPr>
      </p:pic>
      <p:sp>
        <p:nvSpPr>
          <p:cNvPr id="4" name="TextBox 3">
            <a:extLst>
              <a:ext uri="{FF2B5EF4-FFF2-40B4-BE49-F238E27FC236}">
                <a16:creationId xmlns:a16="http://schemas.microsoft.com/office/drawing/2014/main" id="{0625C4E7-1931-4003-8601-C66546AEAEFB}"/>
              </a:ext>
            </a:extLst>
          </p:cNvPr>
          <p:cNvSpPr txBox="1"/>
          <p:nvPr/>
        </p:nvSpPr>
        <p:spPr>
          <a:xfrm>
            <a:off x="5240159" y="847725"/>
            <a:ext cx="3096134" cy="600164"/>
          </a:xfrm>
          <a:prstGeom prst="rect">
            <a:avLst/>
          </a:prstGeom>
          <a:noFill/>
          <a:ln>
            <a:solidFill>
              <a:schemeClr val="accent2"/>
            </a:solidFill>
          </a:ln>
        </p:spPr>
        <p:txBody>
          <a:bodyPr wrap="square" rtlCol="0">
            <a:spAutoFit/>
          </a:bodyPr>
          <a:lstStyle/>
          <a:p>
            <a:r>
              <a:rPr lang="en-US" sz="1200" b="1" dirty="0"/>
              <a:t>Contact: </a:t>
            </a:r>
          </a:p>
          <a:p>
            <a:r>
              <a:rPr lang="en-US" sz="1050" dirty="0"/>
              <a:t>Twitter: @</a:t>
            </a:r>
            <a:r>
              <a:rPr lang="en-US" sz="1050" dirty="0" err="1"/>
              <a:t>ABannachBrown</a:t>
            </a:r>
            <a:endParaRPr lang="en-US" sz="1050" dirty="0"/>
          </a:p>
          <a:p>
            <a:r>
              <a:rPr lang="en-US" sz="1050" dirty="0"/>
              <a:t>Email: </a:t>
            </a:r>
            <a:r>
              <a:rPr lang="en-US" sz="1050" dirty="0">
                <a:hlinkClick r:id="rId13"/>
              </a:rPr>
              <a:t>Alexandra_bannachbrown@bond.edu.au</a:t>
            </a:r>
            <a:endParaRPr lang="en-US" sz="1050" dirty="0"/>
          </a:p>
        </p:txBody>
      </p:sp>
      <p:pic>
        <p:nvPicPr>
          <p:cNvPr id="16" name="Picture 15">
            <a:extLst>
              <a:ext uri="{FF2B5EF4-FFF2-40B4-BE49-F238E27FC236}">
                <a16:creationId xmlns:a16="http://schemas.microsoft.com/office/drawing/2014/main" id="{3007FB20-76F8-4951-AB8B-379D23533F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6706" y="3981851"/>
            <a:ext cx="1526483" cy="737249"/>
          </a:xfrm>
          <a:prstGeom prst="rect">
            <a:avLst/>
          </a:prstGeom>
        </p:spPr>
      </p:pic>
      <p:pic>
        <p:nvPicPr>
          <p:cNvPr id="17" name="Picture 16">
            <a:extLst>
              <a:ext uri="{FF2B5EF4-FFF2-40B4-BE49-F238E27FC236}">
                <a16:creationId xmlns:a16="http://schemas.microsoft.com/office/drawing/2014/main" id="{109D51E2-D1CB-4200-A5AC-2679FFB39409}"/>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19495" b="16207"/>
          <a:stretch/>
        </p:blipFill>
        <p:spPr>
          <a:xfrm>
            <a:off x="377910" y="4720595"/>
            <a:ext cx="1525279" cy="980719"/>
          </a:xfrm>
          <a:prstGeom prst="rect">
            <a:avLst/>
          </a:prstGeom>
        </p:spPr>
      </p:pic>
    </p:spTree>
    <p:extLst>
      <p:ext uri="{BB962C8B-B14F-4D97-AF65-F5344CB8AC3E}">
        <p14:creationId xmlns:p14="http://schemas.microsoft.com/office/powerpoint/2010/main" val="2487601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Lars Willighagen</a:t>
            </a:r>
          </a:p>
        </p:txBody>
      </p:sp>
      <p:sp>
        <p:nvSpPr>
          <p:cNvPr id="6146" name="Rectangle 2"/>
          <p:cNvSpPr>
            <a:spLocks noGrp="1" noChangeArrowheads="1"/>
          </p:cNvSpPr>
          <p:nvPr>
            <p:ph type="body" idx="1"/>
          </p:nvPr>
        </p:nvSpPr>
        <p:spPr>
          <a:xfrm>
            <a:off x="456481" y="1212608"/>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400" dirty="0">
                <a:solidFill>
                  <a:srgbClr val="FF0000"/>
                </a:solidFill>
              </a:rPr>
              <a:t>15 </a:t>
            </a:r>
            <a:r>
              <a:rPr lang="de-AT" sz="2400" dirty="0" err="1">
                <a:solidFill>
                  <a:srgbClr val="FF0000"/>
                </a:solidFill>
              </a:rPr>
              <a:t>years</a:t>
            </a:r>
            <a:r>
              <a:rPr lang="de-AT" sz="2400" dirty="0">
                <a:solidFill>
                  <a:srgbClr val="FF0000"/>
                </a:solidFill>
              </a:rPr>
              <a:t> </a:t>
            </a:r>
            <a:r>
              <a:rPr lang="de-AT" sz="2400" dirty="0" err="1">
                <a:solidFill>
                  <a:srgbClr val="FF0000"/>
                </a:solidFill>
              </a:rPr>
              <a:t>old</a:t>
            </a:r>
            <a:r>
              <a:rPr lang="de-AT" sz="2400" dirty="0">
                <a:solidFill>
                  <a:srgbClr val="FF0000"/>
                </a:solidFill>
              </a:rPr>
              <a:t> NL</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extract</a:t>
            </a:r>
            <a:r>
              <a:rPr lang="de-AT" sz="1500" dirty="0"/>
              <a:t> </a:t>
            </a:r>
            <a:r>
              <a:rPr lang="de-AT" sz="1500" dirty="0" err="1"/>
              <a:t>data</a:t>
            </a:r>
            <a:r>
              <a:rPr lang="de-AT" sz="1500" dirty="0"/>
              <a:t> </a:t>
            </a:r>
            <a:r>
              <a:rPr lang="de-AT" sz="1500" dirty="0" err="1"/>
              <a:t>about</a:t>
            </a:r>
            <a:r>
              <a:rPr lang="de-AT" sz="1500" dirty="0"/>
              <a:t> </a:t>
            </a:r>
            <a:r>
              <a:rPr lang="de-AT" sz="1500" b="1" dirty="0" err="1"/>
              <a:t>conifers</a:t>
            </a:r>
            <a:r>
              <a:rPr lang="de-AT" sz="1500" b="1" dirty="0"/>
              <a:t> (</a:t>
            </a:r>
            <a:r>
              <a:rPr lang="de-AT" sz="1500" b="1" dirty="0" err="1"/>
              <a:t>relations</a:t>
            </a:r>
            <a:r>
              <a:rPr lang="de-AT" sz="1500" b="1" dirty="0"/>
              <a:t> </a:t>
            </a:r>
            <a:r>
              <a:rPr lang="de-AT" sz="1500" b="1" dirty="0" err="1"/>
              <a:t>to</a:t>
            </a:r>
            <a:r>
              <a:rPr lang="de-AT" sz="1500" b="1" dirty="0"/>
              <a:t> </a:t>
            </a:r>
            <a:r>
              <a:rPr lang="de-AT" sz="1500" b="1" dirty="0" err="1"/>
              <a:t>chemicals</a:t>
            </a:r>
            <a:r>
              <a:rPr lang="de-AT" sz="1500" b="1" dirty="0"/>
              <a:t>, </a:t>
            </a:r>
            <a:r>
              <a:rPr lang="de-AT" sz="1500" b="1" dirty="0" err="1"/>
              <a:t>height</a:t>
            </a:r>
            <a:r>
              <a:rPr lang="de-AT" sz="1500" b="1" dirty="0"/>
              <a:t> </a:t>
            </a:r>
            <a:r>
              <a:rPr lang="de-AT" sz="1500" dirty="0"/>
              <a:t>etc.)</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Outcome</a:t>
            </a:r>
            <a:r>
              <a:rPr lang="de-AT" sz="1500" dirty="0"/>
              <a:t>: </a:t>
            </a:r>
            <a:r>
              <a:rPr lang="de-AT" sz="1500" dirty="0" err="1"/>
              <a:t>database</a:t>
            </a:r>
            <a:r>
              <a:rPr lang="de-AT" sz="1500" dirty="0"/>
              <a:t> </a:t>
            </a:r>
            <a:r>
              <a:rPr lang="de-AT" sz="1500" dirty="0" err="1"/>
              <a:t>with</a:t>
            </a:r>
            <a:r>
              <a:rPr lang="de-AT" sz="1500" dirty="0"/>
              <a:t> </a:t>
            </a:r>
            <a:r>
              <a:rPr lang="de-AT" sz="1500" dirty="0" err="1"/>
              <a:t>webpage</a:t>
            </a:r>
            <a:r>
              <a:rPr lang="de-AT" sz="1500" dirty="0"/>
              <a:t> </a:t>
            </a:r>
            <a:r>
              <a:rPr lang="de-AT" sz="1500" dirty="0" err="1"/>
              <a:t>containing</a:t>
            </a:r>
            <a:r>
              <a:rPr lang="de-AT" sz="1500" dirty="0"/>
              <a:t> </a:t>
            </a:r>
            <a:r>
              <a:rPr lang="de-AT" sz="1500" dirty="0" err="1"/>
              <a:t>conifer</a:t>
            </a:r>
            <a:r>
              <a:rPr lang="de-AT" sz="1500" dirty="0"/>
              <a:t> </a:t>
            </a:r>
            <a:r>
              <a:rPr lang="de-AT" sz="1500" dirty="0" err="1"/>
              <a:t>properties</a:t>
            </a:r>
            <a:endParaRPr lang="de-AT" sz="1500" dirty="0"/>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Table Facts </a:t>
            </a:r>
            <a:r>
              <a:rPr lang="de-AT" sz="1500" dirty="0" err="1"/>
              <a:t>Visualiser</a:t>
            </a:r>
            <a:r>
              <a:rPr lang="de-AT" sz="1500" dirty="0"/>
              <a:t> </a:t>
            </a:r>
            <a:r>
              <a:rPr lang="de-AT" sz="1500" dirty="0">
                <a:hlinkClick r:id="rId3"/>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Card </a:t>
            </a:r>
            <a:r>
              <a:rPr lang="de-AT" sz="1500" dirty="0">
                <a:hlinkClick r:id="rId4"/>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hlinkClick r:id="rId5"/>
              </a:rPr>
              <a:t>Word Cloud</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 I </a:t>
            </a:r>
            <a:r>
              <a:rPr lang="de-AT" sz="1500" dirty="0" err="1"/>
              <a:t>applied</a:t>
            </a:r>
            <a:r>
              <a:rPr lang="de-AT" sz="1500" dirty="0"/>
              <a:t> </a:t>
            </a:r>
            <a:r>
              <a:rPr lang="de-AT" sz="1500" dirty="0" err="1"/>
              <a:t>to</a:t>
            </a:r>
            <a:r>
              <a:rPr lang="de-AT" sz="1500" dirty="0"/>
              <a:t> </a:t>
            </a:r>
            <a:r>
              <a:rPr lang="de-AT" sz="1500" dirty="0" err="1"/>
              <a:t>this</a:t>
            </a:r>
            <a:r>
              <a:rPr lang="de-AT" sz="1500" dirty="0"/>
              <a:t> </a:t>
            </a:r>
            <a:r>
              <a:rPr lang="de-AT" sz="1500" dirty="0" err="1"/>
              <a:t>fellowship</a:t>
            </a:r>
            <a:r>
              <a:rPr lang="de-AT" sz="1500" dirty="0"/>
              <a:t> </a:t>
            </a:r>
            <a:r>
              <a:rPr lang="de-AT" sz="1500" dirty="0" err="1"/>
              <a:t>to</a:t>
            </a:r>
            <a:r>
              <a:rPr lang="de-AT" sz="1500" dirty="0"/>
              <a:t> </a:t>
            </a:r>
            <a:r>
              <a:rPr lang="de-AT" sz="1500" dirty="0" err="1"/>
              <a:t>learn</a:t>
            </a:r>
            <a:r>
              <a:rPr lang="de-AT" sz="1500" dirty="0"/>
              <a:t> </a:t>
            </a:r>
            <a:r>
              <a:rPr lang="de-AT" sz="1500" dirty="0" err="1"/>
              <a:t>new</a:t>
            </a:r>
            <a:r>
              <a:rPr lang="de-AT" sz="1500" dirty="0"/>
              <a:t> </a:t>
            </a:r>
            <a:r>
              <a:rPr lang="de-AT" sz="1500" dirty="0" err="1"/>
              <a:t>things</a:t>
            </a:r>
            <a:r>
              <a:rPr lang="de-AT" sz="1500" dirty="0"/>
              <a:t> </a:t>
            </a:r>
            <a:r>
              <a:rPr lang="de-AT" sz="1500" dirty="0" err="1"/>
              <a:t>and</a:t>
            </a:r>
            <a:r>
              <a:rPr lang="de-AT" sz="1500" dirty="0"/>
              <a:t> </a:t>
            </a:r>
            <a:r>
              <a:rPr lang="de-AT" sz="1500" dirty="0" err="1"/>
              <a:t>combine</a:t>
            </a:r>
            <a:r>
              <a:rPr lang="de-AT" sz="1500" dirty="0"/>
              <a:t> </a:t>
            </a:r>
            <a:r>
              <a:rPr lang="de-AT" sz="1500" dirty="0" err="1"/>
              <a:t>the</a:t>
            </a:r>
            <a:r>
              <a:rPr lang="de-AT" sz="1500" dirty="0"/>
              <a:t> </a:t>
            </a:r>
            <a:r>
              <a:rPr lang="de-AT" sz="1500" dirty="0" err="1"/>
              <a:t>ContentMine</a:t>
            </a:r>
            <a:r>
              <a:rPr lang="de-AT" sz="1500" dirty="0"/>
              <a:t> </a:t>
            </a:r>
            <a:r>
              <a:rPr lang="de-AT" sz="1500" dirty="0" err="1"/>
              <a:t>with</a:t>
            </a:r>
            <a:r>
              <a:rPr lang="de-AT" sz="1500" dirty="0"/>
              <a:t> </a:t>
            </a:r>
            <a:r>
              <a:rPr lang="de-AT" sz="1500" dirty="0" err="1"/>
              <a:t>two</a:t>
            </a:r>
            <a:r>
              <a:rPr lang="de-AT" sz="1500" dirty="0"/>
              <a:t> </a:t>
            </a:r>
            <a:r>
              <a:rPr lang="de-AT" sz="1500" dirty="0" err="1"/>
              <a:t>previous</a:t>
            </a:r>
            <a:r>
              <a:rPr lang="de-AT" sz="1500" dirty="0"/>
              <a:t> </a:t>
            </a:r>
            <a:r>
              <a:rPr lang="de-AT" sz="1500" dirty="0" err="1"/>
              <a:t>projects</a:t>
            </a:r>
            <a:r>
              <a:rPr lang="de-AT" sz="1500" dirty="0"/>
              <a:t> I </a:t>
            </a:r>
            <a:r>
              <a:rPr lang="de-AT" sz="1500" dirty="0" err="1"/>
              <a:t>never</a:t>
            </a:r>
            <a:r>
              <a:rPr lang="de-AT" sz="1500" dirty="0"/>
              <a:t> </a:t>
            </a:r>
            <a:r>
              <a:rPr lang="de-AT" sz="1500" dirty="0" err="1"/>
              <a:t>got</a:t>
            </a:r>
            <a:r>
              <a:rPr lang="de-AT" sz="1500" dirty="0"/>
              <a:t> </a:t>
            </a:r>
            <a:r>
              <a:rPr lang="de-AT" sz="1500" dirty="0" err="1"/>
              <a:t>to</a:t>
            </a:r>
            <a:r>
              <a:rPr lang="de-AT" sz="1500" dirty="0"/>
              <a:t> finish, </a:t>
            </a:r>
            <a:r>
              <a:rPr lang="de-AT" sz="1500" dirty="0" err="1"/>
              <a:t>and</a:t>
            </a:r>
            <a:r>
              <a:rPr lang="de-AT" sz="1500" dirty="0"/>
              <a:t> I </a:t>
            </a:r>
            <a:r>
              <a:rPr lang="de-AT" sz="1500" dirty="0" err="1"/>
              <a:t>got</a:t>
            </a:r>
            <a:r>
              <a:rPr lang="de-AT" sz="1500" dirty="0"/>
              <a:t> </a:t>
            </a:r>
            <a:r>
              <a:rPr lang="de-AT" sz="1500" dirty="0" err="1"/>
              <a:t>really</a:t>
            </a:r>
            <a:r>
              <a:rPr lang="de-AT" sz="1500" dirty="0"/>
              <a:t> </a:t>
            </a:r>
            <a:r>
              <a:rPr lang="de-AT" sz="1500" dirty="0" err="1"/>
              <a:t>excited</a:t>
            </a:r>
            <a:r>
              <a:rPr lang="de-AT" sz="1500" dirty="0"/>
              <a:t> </a:t>
            </a:r>
            <a:r>
              <a:rPr lang="de-AT" sz="1500" dirty="0" err="1"/>
              <a:t>by</a:t>
            </a:r>
            <a:r>
              <a:rPr lang="de-AT" sz="1500" dirty="0"/>
              <a:t> </a:t>
            </a:r>
            <a:r>
              <a:rPr lang="de-AT" sz="1500" dirty="0" err="1"/>
              <a:t>the</a:t>
            </a:r>
            <a:r>
              <a:rPr lang="de-AT" sz="1500" dirty="0"/>
              <a:t> </a:t>
            </a:r>
            <a:r>
              <a:rPr lang="de-AT" sz="1500" dirty="0" err="1"/>
              <a:t>idea</a:t>
            </a:r>
            <a:r>
              <a:rPr lang="de-AT" sz="1500" dirty="0"/>
              <a:t> </a:t>
            </a:r>
            <a:r>
              <a:rPr lang="de-AT" sz="1500" dirty="0" err="1"/>
              <a:t>and</a:t>
            </a:r>
            <a:r>
              <a:rPr lang="de-AT" sz="1500" dirty="0"/>
              <a:t> </a:t>
            </a:r>
            <a:r>
              <a:rPr lang="de-AT" sz="1500" dirty="0" err="1"/>
              <a:t>the</a:t>
            </a:r>
            <a:r>
              <a:rPr lang="de-AT" sz="1500" dirty="0"/>
              <a:t> </a:t>
            </a:r>
            <a:r>
              <a:rPr lang="de-AT" sz="1500" dirty="0" err="1"/>
              <a:t>ContentMine</a:t>
            </a:r>
            <a:r>
              <a:rPr lang="de-AT" sz="1500" dirty="0"/>
              <a:t> </a:t>
            </a:r>
            <a:r>
              <a:rPr lang="de-AT" sz="1500" dirty="0" err="1"/>
              <a:t>at</a:t>
            </a:r>
            <a:r>
              <a:rPr lang="de-AT" sz="1500" dirty="0"/>
              <a:t> large.“</a:t>
            </a: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7200" y="2654199"/>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41" y="3982019"/>
            <a:ext cx="4194720" cy="287598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Screen Shot 2016-12-12 at 15.19.5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0177" y="0"/>
            <a:ext cx="2240616" cy="2047875"/>
          </a:xfrm>
          <a:prstGeom prst="rect">
            <a:avLst/>
          </a:prstGeom>
        </p:spPr>
      </p:pic>
    </p:spTree>
    <p:extLst>
      <p:ext uri="{BB962C8B-B14F-4D97-AF65-F5344CB8AC3E}">
        <p14:creationId xmlns:p14="http://schemas.microsoft.com/office/powerpoint/2010/main" val="18384796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8C20-19B3-5F49-98A5-EA1928B9CD03}"/>
              </a:ext>
            </a:extLst>
          </p:cNvPr>
          <p:cNvSpPr>
            <a:spLocks noGrp="1"/>
          </p:cNvSpPr>
          <p:nvPr>
            <p:ph type="title"/>
          </p:nvPr>
        </p:nvSpPr>
        <p:spPr/>
        <p:txBody>
          <a:bodyPr/>
          <a:lstStyle/>
          <a:p>
            <a:r>
              <a:rPr lang="en-US" dirty="0" err="1"/>
              <a:t>OpenKnowledgeMaps</a:t>
            </a:r>
            <a:endParaRPr lang="en-US" dirty="0"/>
          </a:p>
        </p:txBody>
      </p:sp>
      <p:sp>
        <p:nvSpPr>
          <p:cNvPr id="3" name="Content Placeholder 2">
            <a:extLst>
              <a:ext uri="{FF2B5EF4-FFF2-40B4-BE49-F238E27FC236}">
                <a16:creationId xmlns:a16="http://schemas.microsoft.com/office/drawing/2014/main" id="{EDE57581-102F-D345-8DC3-948F07C61533}"/>
              </a:ext>
            </a:extLst>
          </p:cNvPr>
          <p:cNvSpPr>
            <a:spLocks noGrp="1"/>
          </p:cNvSpPr>
          <p:nvPr>
            <p:ph idx="1"/>
          </p:nvPr>
        </p:nvSpPr>
        <p:spPr/>
        <p:txBody>
          <a:bodyPr>
            <a:normAutofit fontScale="92500" lnSpcReduction="20000"/>
          </a:bodyPr>
          <a:lstStyle/>
          <a:p>
            <a:r>
              <a:rPr lang="en-US" dirty="0"/>
              <a:t>Peter </a:t>
            </a:r>
            <a:r>
              <a:rPr lang="en-US" dirty="0" err="1"/>
              <a:t>Kraker</a:t>
            </a:r>
            <a:r>
              <a:rPr lang="en-US" dirty="0"/>
              <a:t>[1] and colleagues, Austria</a:t>
            </a:r>
          </a:p>
          <a:p>
            <a:r>
              <a:rPr lang="en-US" dirty="0"/>
              <a:t>Open; protected against takeover by Austrian Law</a:t>
            </a:r>
          </a:p>
          <a:p>
            <a:r>
              <a:rPr lang="en-US" dirty="0"/>
              <a:t>Unsupervised machine learning on Open Access</a:t>
            </a:r>
          </a:p>
          <a:p>
            <a:r>
              <a:rPr lang="en-US" dirty="0"/>
              <a:t>Easy to use</a:t>
            </a:r>
          </a:p>
          <a:p>
            <a:r>
              <a:rPr lang="en-US" dirty="0"/>
              <a:t>Vibrant community</a:t>
            </a:r>
          </a:p>
          <a:p>
            <a:r>
              <a:rPr lang="en-US" dirty="0">
                <a:hlinkClick r:id="rId3"/>
              </a:rPr>
              <a:t>http://openknowledgemaps.org</a:t>
            </a:r>
            <a:r>
              <a:rPr lang="en-US" dirty="0"/>
              <a:t> </a:t>
            </a:r>
          </a:p>
          <a:p>
            <a:endParaRPr lang="en-US" dirty="0"/>
          </a:p>
          <a:p>
            <a:endParaRPr lang="en-US" dirty="0"/>
          </a:p>
          <a:p>
            <a:r>
              <a:rPr lang="en-US" dirty="0"/>
              <a:t>[1] Panton Fellow</a:t>
            </a:r>
          </a:p>
        </p:txBody>
      </p:sp>
    </p:spTree>
    <p:extLst>
      <p:ext uri="{BB962C8B-B14F-4D97-AF65-F5344CB8AC3E}">
        <p14:creationId xmlns:p14="http://schemas.microsoft.com/office/powerpoint/2010/main" val="1593109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23EDAD-7F07-1E40-BCB3-BA74A121FFEC}"/>
              </a:ext>
            </a:extLst>
          </p:cNvPr>
          <p:cNvPicPr>
            <a:picLocks noChangeAspect="1"/>
          </p:cNvPicPr>
          <p:nvPr/>
        </p:nvPicPr>
        <p:blipFill>
          <a:blip r:embed="rId2"/>
          <a:stretch>
            <a:fillRect/>
          </a:stretch>
        </p:blipFill>
        <p:spPr>
          <a:xfrm>
            <a:off x="0" y="0"/>
            <a:ext cx="3793524" cy="2356401"/>
          </a:xfrm>
          <a:prstGeom prst="rect">
            <a:avLst/>
          </a:prstGeom>
        </p:spPr>
      </p:pic>
      <p:pic>
        <p:nvPicPr>
          <p:cNvPr id="7" name="Picture 6">
            <a:extLst>
              <a:ext uri="{FF2B5EF4-FFF2-40B4-BE49-F238E27FC236}">
                <a16:creationId xmlns:a16="http://schemas.microsoft.com/office/drawing/2014/main" id="{55B8B761-3EDF-5442-8063-824188D062B9}"/>
              </a:ext>
            </a:extLst>
          </p:cNvPr>
          <p:cNvPicPr>
            <a:picLocks noChangeAspect="1"/>
          </p:cNvPicPr>
          <p:nvPr/>
        </p:nvPicPr>
        <p:blipFill>
          <a:blip r:embed="rId3"/>
          <a:stretch>
            <a:fillRect/>
          </a:stretch>
        </p:blipFill>
        <p:spPr>
          <a:xfrm>
            <a:off x="896645" y="2230563"/>
            <a:ext cx="9144000" cy="4864868"/>
          </a:xfrm>
          <a:prstGeom prst="rect">
            <a:avLst/>
          </a:prstGeom>
        </p:spPr>
      </p:pic>
      <p:sp>
        <p:nvSpPr>
          <p:cNvPr id="8" name="TextBox 7">
            <a:extLst>
              <a:ext uri="{FF2B5EF4-FFF2-40B4-BE49-F238E27FC236}">
                <a16:creationId xmlns:a16="http://schemas.microsoft.com/office/drawing/2014/main" id="{03A3F7E4-A5E0-474E-9584-F8BD01288C3E}"/>
              </a:ext>
            </a:extLst>
          </p:cNvPr>
          <p:cNvSpPr txBox="1"/>
          <p:nvPr/>
        </p:nvSpPr>
        <p:spPr>
          <a:xfrm>
            <a:off x="4245428" y="562707"/>
            <a:ext cx="3297249" cy="738664"/>
          </a:xfrm>
          <a:prstGeom prst="rect">
            <a:avLst/>
          </a:prstGeom>
          <a:noFill/>
        </p:spPr>
        <p:txBody>
          <a:bodyPr wrap="none" rtlCol="0">
            <a:spAutoFit/>
          </a:bodyPr>
          <a:lstStyle/>
          <a:p>
            <a:r>
              <a:rPr lang="en-US" sz="2400" dirty="0"/>
              <a:t>Peter </a:t>
            </a:r>
            <a:r>
              <a:rPr lang="en-US" sz="2400" dirty="0" err="1"/>
              <a:t>Kraker</a:t>
            </a:r>
            <a:r>
              <a:rPr lang="en-US" sz="2400" dirty="0"/>
              <a:t> and team</a:t>
            </a:r>
          </a:p>
          <a:p>
            <a:r>
              <a:rPr lang="en-US" dirty="0">
                <a:hlinkClick r:id="rId4"/>
              </a:rPr>
              <a:t>http://openknowledgemaps.org</a:t>
            </a:r>
            <a:r>
              <a:rPr lang="en-US" dirty="0"/>
              <a:t>  </a:t>
            </a:r>
          </a:p>
        </p:txBody>
      </p:sp>
      <p:sp>
        <p:nvSpPr>
          <p:cNvPr id="9" name="TextBox 8">
            <a:extLst>
              <a:ext uri="{FF2B5EF4-FFF2-40B4-BE49-F238E27FC236}">
                <a16:creationId xmlns:a16="http://schemas.microsoft.com/office/drawing/2014/main" id="{0B5967D7-09E7-1749-BD86-AF7DD43CEA74}"/>
              </a:ext>
            </a:extLst>
          </p:cNvPr>
          <p:cNvSpPr txBox="1"/>
          <p:nvPr/>
        </p:nvSpPr>
        <p:spPr>
          <a:xfrm>
            <a:off x="3878293" y="1396635"/>
            <a:ext cx="4335546" cy="369332"/>
          </a:xfrm>
          <a:prstGeom prst="rect">
            <a:avLst/>
          </a:prstGeom>
          <a:noFill/>
        </p:spPr>
        <p:txBody>
          <a:bodyPr wrap="none" rtlCol="0">
            <a:spAutoFit/>
          </a:bodyPr>
          <a:lstStyle/>
          <a:p>
            <a:r>
              <a:rPr lang="en-US" dirty="0"/>
              <a:t>Let’s ask for “</a:t>
            </a:r>
            <a:r>
              <a:rPr lang="en-US" b="1" dirty="0"/>
              <a:t>childhood obesity prevention</a:t>
            </a:r>
            <a:r>
              <a:rPr lang="en-US" dirty="0"/>
              <a:t>”</a:t>
            </a:r>
          </a:p>
        </p:txBody>
      </p:sp>
      <p:cxnSp>
        <p:nvCxnSpPr>
          <p:cNvPr id="11" name="Straight Arrow Connector 10">
            <a:extLst>
              <a:ext uri="{FF2B5EF4-FFF2-40B4-BE49-F238E27FC236}">
                <a16:creationId xmlns:a16="http://schemas.microsoft.com/office/drawing/2014/main" id="{07BA3B76-EC2D-F445-ABE9-3FC132CCA650}"/>
              </a:ext>
            </a:extLst>
          </p:cNvPr>
          <p:cNvCxnSpPr>
            <a:stCxn id="9" idx="2"/>
          </p:cNvCxnSpPr>
          <p:nvPr/>
        </p:nvCxnSpPr>
        <p:spPr>
          <a:xfrm flipH="1">
            <a:off x="3474720" y="1765967"/>
            <a:ext cx="2571346" cy="2553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130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27470" y="4512119"/>
            <a:ext cx="2666002" cy="369332"/>
          </a:xfrm>
          <a:prstGeom prst="rect">
            <a:avLst/>
          </a:prstGeom>
        </p:spPr>
        <p:txBody>
          <a:bodyPr wrap="none">
            <a:spAutoFit/>
          </a:bodyPr>
          <a:lstStyle/>
          <a:p>
            <a:r>
              <a:rPr lang="en-US" dirty="0"/>
              <a:t>(2x digital music industry!)</a:t>
            </a:r>
          </a:p>
        </p:txBody>
      </p:sp>
      <p:pic>
        <p:nvPicPr>
          <p:cNvPr id="5" name="Picture 4" descr="Screen Shot 2016-05-19 at 09.50.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75"/>
            <a:ext cx="9144000" cy="3631605"/>
          </a:xfrm>
          <a:prstGeom prst="rect">
            <a:avLst/>
          </a:prstGeom>
        </p:spPr>
      </p:pic>
      <p:pic>
        <p:nvPicPr>
          <p:cNvPr id="6" name="Picture 5" descr="Screen Shot 2016-05-19 at 09.52.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35" y="3244334"/>
            <a:ext cx="1989418" cy="2904902"/>
          </a:xfrm>
          <a:prstGeom prst="rect">
            <a:avLst/>
          </a:prstGeom>
        </p:spPr>
      </p:pic>
      <p:pic>
        <p:nvPicPr>
          <p:cNvPr id="7" name="Picture 6" descr="Screen Shot 2016-05-19 at 09.53.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4353" y="3334627"/>
            <a:ext cx="1867647" cy="2724317"/>
          </a:xfrm>
          <a:prstGeom prst="rect">
            <a:avLst/>
          </a:prstGeom>
        </p:spPr>
      </p:pic>
      <p:pic>
        <p:nvPicPr>
          <p:cNvPr id="8" name="Picture 7" descr="Screen Shot 2016-05-19 at 09.54.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3334627"/>
            <a:ext cx="1862543" cy="2724317"/>
          </a:xfrm>
          <a:prstGeom prst="rect">
            <a:avLst/>
          </a:prstGeom>
        </p:spPr>
      </p:pic>
      <p:pic>
        <p:nvPicPr>
          <p:cNvPr id="10" name="Picture 9" descr="Screen Shot 2016-05-19 at 09.56.0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5943" y="3335671"/>
            <a:ext cx="1761115" cy="2722229"/>
          </a:xfrm>
          <a:prstGeom prst="rect">
            <a:avLst/>
          </a:prstGeom>
        </p:spPr>
      </p:pic>
      <p:sp>
        <p:nvSpPr>
          <p:cNvPr id="2" name="TextBox 1"/>
          <p:cNvSpPr txBox="1"/>
          <p:nvPr/>
        </p:nvSpPr>
        <p:spPr>
          <a:xfrm>
            <a:off x="1235189" y="6361668"/>
            <a:ext cx="6673622" cy="461665"/>
          </a:xfrm>
          <a:prstGeom prst="rect">
            <a:avLst/>
          </a:prstGeom>
          <a:noFill/>
          <a:ln>
            <a:solidFill>
              <a:schemeClr val="tx1"/>
            </a:solidFill>
          </a:ln>
        </p:spPr>
        <p:txBody>
          <a:bodyPr wrap="none" rtlCol="0">
            <a:spAutoFit/>
          </a:bodyPr>
          <a:lstStyle/>
          <a:p>
            <a:r>
              <a:rPr lang="en-US" sz="2400" dirty="0" err="1"/>
              <a:t>ContentMine</a:t>
            </a:r>
            <a:r>
              <a:rPr lang="en-US" sz="2400" dirty="0"/>
              <a:t> is an </a:t>
            </a:r>
            <a:r>
              <a:rPr lang="en-US" sz="2400" dirty="0" err="1"/>
              <a:t>OpenLocked</a:t>
            </a:r>
            <a:r>
              <a:rPr lang="en-US" sz="2400" dirty="0"/>
              <a:t> Non-Profit company</a:t>
            </a:r>
          </a:p>
        </p:txBody>
      </p:sp>
      <p:sp>
        <p:nvSpPr>
          <p:cNvPr id="3" name="TextBox 2"/>
          <p:cNvSpPr txBox="1"/>
          <p:nvPr/>
        </p:nvSpPr>
        <p:spPr>
          <a:xfrm>
            <a:off x="2402728" y="2818457"/>
            <a:ext cx="5339923" cy="461665"/>
          </a:xfrm>
          <a:prstGeom prst="rect">
            <a:avLst/>
          </a:prstGeom>
          <a:noFill/>
          <a:ln>
            <a:solidFill>
              <a:schemeClr val="tx1"/>
            </a:solidFill>
          </a:ln>
        </p:spPr>
        <p:txBody>
          <a:bodyPr wrap="none" rtlCol="0">
            <a:spAutoFit/>
          </a:bodyPr>
          <a:lstStyle/>
          <a:p>
            <a:r>
              <a:rPr lang="en-US" sz="2400" dirty="0"/>
              <a:t>Mining millions of Open facts every week</a:t>
            </a:r>
          </a:p>
        </p:txBody>
      </p:sp>
      <p:sp>
        <p:nvSpPr>
          <p:cNvPr id="11" name="TextBox 10"/>
          <p:cNvSpPr txBox="1"/>
          <p:nvPr/>
        </p:nvSpPr>
        <p:spPr>
          <a:xfrm>
            <a:off x="896374" y="66241"/>
            <a:ext cx="7566143" cy="646331"/>
          </a:xfrm>
          <a:prstGeom prst="rect">
            <a:avLst/>
          </a:prstGeom>
          <a:noFill/>
        </p:spPr>
        <p:txBody>
          <a:bodyPr wrap="none" rtlCol="0">
            <a:spAutoFit/>
          </a:bodyPr>
          <a:lstStyle/>
          <a:p>
            <a:r>
              <a:rPr lang="en-US" sz="3600" b="1" i="1" dirty="0"/>
              <a:t>The Right to Read is the Right to Mine</a:t>
            </a:r>
          </a:p>
        </p:txBody>
      </p:sp>
    </p:spTree>
    <p:extLst>
      <p:ext uri="{BB962C8B-B14F-4D97-AF65-F5344CB8AC3E}">
        <p14:creationId xmlns:p14="http://schemas.microsoft.com/office/powerpoint/2010/main" val="3400028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8906-0B8A-A741-B62C-51D25A5EAA3D}"/>
              </a:ext>
            </a:extLst>
          </p:cNvPr>
          <p:cNvSpPr>
            <a:spLocks noGrp="1"/>
          </p:cNvSpPr>
          <p:nvPr>
            <p:ph type="title"/>
          </p:nvPr>
        </p:nvSpPr>
        <p:spPr/>
        <p:txBody>
          <a:bodyPr/>
          <a:lstStyle/>
          <a:p>
            <a:r>
              <a:rPr lang="en-US" dirty="0" err="1"/>
              <a:t>ContentMine</a:t>
            </a:r>
            <a:r>
              <a:rPr lang="en-US" dirty="0"/>
              <a:t> software</a:t>
            </a:r>
          </a:p>
        </p:txBody>
      </p:sp>
      <p:sp>
        <p:nvSpPr>
          <p:cNvPr id="3" name="Content Placeholder 2">
            <a:extLst>
              <a:ext uri="{FF2B5EF4-FFF2-40B4-BE49-F238E27FC236}">
                <a16:creationId xmlns:a16="http://schemas.microsoft.com/office/drawing/2014/main" id="{C576EDF9-4A33-4C4E-8497-AAE271AFED80}"/>
              </a:ext>
            </a:extLst>
          </p:cNvPr>
          <p:cNvSpPr>
            <a:spLocks noGrp="1"/>
          </p:cNvSpPr>
          <p:nvPr>
            <p:ph idx="1"/>
          </p:nvPr>
        </p:nvSpPr>
        <p:spPr/>
        <p:txBody>
          <a:bodyPr>
            <a:normAutofit fontScale="70000" lnSpcReduction="20000"/>
          </a:bodyPr>
          <a:lstStyle/>
          <a:p>
            <a:r>
              <a:rPr lang="en-US" dirty="0"/>
              <a:t>Open Source, platform-independent, free</a:t>
            </a:r>
          </a:p>
          <a:p>
            <a:pPr>
              <a:buFont typeface="Arial" panose="020B0604020202020204" pitchFamily="34" charset="0"/>
              <a:buChar char="•"/>
            </a:pPr>
            <a:r>
              <a:rPr lang="en-US" dirty="0"/>
              <a:t>Tutorial material [1]</a:t>
            </a:r>
          </a:p>
          <a:p>
            <a:pPr>
              <a:buFont typeface="Arial" panose="020B0604020202020204" pitchFamily="34" charset="0"/>
              <a:buChar char="•"/>
            </a:pPr>
            <a:r>
              <a:rPr lang="en-US" b="1" dirty="0" err="1"/>
              <a:t>getpapers</a:t>
            </a:r>
            <a:r>
              <a:rPr lang="en-US" dirty="0"/>
              <a:t> search and download [2]</a:t>
            </a:r>
          </a:p>
          <a:p>
            <a:pPr>
              <a:buFont typeface="Arial" panose="020B0604020202020204" pitchFamily="34" charset="0"/>
              <a:buChar char="•"/>
            </a:pPr>
            <a:r>
              <a:rPr lang="en-US" b="1" dirty="0" err="1"/>
              <a:t>ami</a:t>
            </a:r>
            <a:r>
              <a:rPr lang="en-US" dirty="0"/>
              <a:t> dictionary-based search and analysis [3]</a:t>
            </a:r>
          </a:p>
          <a:p>
            <a:pPr>
              <a:buFont typeface="Arial" panose="020B0604020202020204" pitchFamily="34" charset="0"/>
              <a:buChar char="•"/>
            </a:pPr>
            <a:r>
              <a:rPr lang="en-US" dirty="0"/>
              <a:t>Explicit use of Wikipedia and </a:t>
            </a:r>
            <a:r>
              <a:rPr lang="en-US" dirty="0" err="1"/>
              <a:t>Wikidata</a:t>
            </a: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r>
              <a:rPr lang="en-US" dirty="0"/>
              <a:t>[1] (</a:t>
            </a:r>
            <a:r>
              <a:rPr lang="en-US" dirty="0">
                <a:hlinkClick r:id="rId2"/>
              </a:rPr>
              <a:t>http://github.com/petermr/tigr2ess</a:t>
            </a:r>
            <a:r>
              <a:rPr lang="en-US" dirty="0"/>
              <a:t> ) example shows crops in India but easily extensible to most disciplines</a:t>
            </a:r>
          </a:p>
          <a:p>
            <a:pPr marL="0" indent="0">
              <a:buNone/>
            </a:pPr>
            <a:r>
              <a:rPr lang="en-US" dirty="0"/>
              <a:t>[2] Rik Smith-Unna; </a:t>
            </a:r>
            <a:r>
              <a:rPr lang="en-US" dirty="0">
                <a:hlinkClick r:id="rId3"/>
              </a:rPr>
              <a:t>http://github.com/ContentMine/getpapers</a:t>
            </a:r>
            <a:r>
              <a:rPr lang="en-US" dirty="0"/>
              <a:t>, Node.js</a:t>
            </a:r>
          </a:p>
          <a:p>
            <a:pPr marL="0" indent="0">
              <a:buNone/>
            </a:pPr>
            <a:r>
              <a:rPr lang="en-US" dirty="0"/>
              <a:t>[2] Peter Murray-Rust; </a:t>
            </a:r>
            <a:r>
              <a:rPr lang="en-US" dirty="0">
                <a:hlinkClick r:id="rId4"/>
              </a:rPr>
              <a:t>http://gikhub.com/ContentMine/normami</a:t>
            </a:r>
            <a:r>
              <a:rPr lang="en-US" dirty="0"/>
              <a:t> , Java7 </a:t>
            </a:r>
          </a:p>
        </p:txBody>
      </p:sp>
    </p:spTree>
    <p:extLst>
      <p:ext uri="{BB962C8B-B14F-4D97-AF65-F5344CB8AC3E}">
        <p14:creationId xmlns:p14="http://schemas.microsoft.com/office/powerpoint/2010/main" val="2732428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p:cNvSpPr txBox="1"/>
          <p:nvPr/>
        </p:nvSpPr>
        <p:spPr>
          <a:xfrm>
            <a:off x="2466029" y="5035628"/>
            <a:ext cx="1167095" cy="461643"/>
          </a:xfrm>
          <a:prstGeom prst="rect">
            <a:avLst/>
          </a:prstGeom>
          <a:solidFill>
            <a:srgbClr val="FFEEBA"/>
          </a:solidFill>
          <a:ln w="9525" cmpd="sng">
            <a:noFill/>
          </a:ln>
        </p:spPr>
        <p:txBody>
          <a:bodyPr wrap="none" lIns="91416" tIns="45709" rIns="91416" bIns="45709" rtlCol="0">
            <a:spAutoFit/>
          </a:bodyPr>
          <a:lstStyle/>
          <a:p>
            <a:r>
              <a:rPr lang="en-US" sz="2400" b="1" dirty="0"/>
              <a:t>cat</a:t>
            </a:r>
            <a:r>
              <a:rPr lang="en-US" sz="1700" dirty="0"/>
              <a:t>alogue</a:t>
            </a:r>
          </a:p>
        </p:txBody>
      </p:sp>
      <p:sp>
        <p:nvSpPr>
          <p:cNvPr id="110" name="TextBox 109"/>
          <p:cNvSpPr txBox="1"/>
          <p:nvPr/>
        </p:nvSpPr>
        <p:spPr>
          <a:xfrm>
            <a:off x="1482109" y="1269587"/>
            <a:ext cx="1498267" cy="461643"/>
          </a:xfrm>
          <a:prstGeom prst="rect">
            <a:avLst/>
          </a:prstGeom>
          <a:solidFill>
            <a:srgbClr val="FFEEBA"/>
          </a:solidFill>
          <a:ln>
            <a:noFill/>
          </a:ln>
        </p:spPr>
        <p:txBody>
          <a:bodyPr wrap="square" lIns="91416" tIns="45709" rIns="91416" bIns="45709" rtlCol="0">
            <a:spAutoFit/>
          </a:bodyPr>
          <a:lstStyle/>
          <a:p>
            <a:r>
              <a:rPr lang="en-US" sz="2400" b="1" dirty="0" err="1"/>
              <a:t>getpapers</a:t>
            </a:r>
            <a:endParaRPr lang="en-US" sz="2400" b="1" dirty="0"/>
          </a:p>
        </p:txBody>
      </p:sp>
      <p:grpSp>
        <p:nvGrpSpPr>
          <p:cNvPr id="113" name="Group 112"/>
          <p:cNvGrpSpPr/>
          <p:nvPr/>
        </p:nvGrpSpPr>
        <p:grpSpPr>
          <a:xfrm>
            <a:off x="244535" y="806103"/>
            <a:ext cx="755270" cy="463484"/>
            <a:chOff x="4648200" y="266700"/>
            <a:chExt cx="755270" cy="463484"/>
          </a:xfrm>
        </p:grpSpPr>
        <p:sp>
          <p:nvSpPr>
            <p:cNvPr id="111" name="Cloud 110"/>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p:nvPr/>
          </p:nvSpPr>
          <p:spPr>
            <a:xfrm>
              <a:off x="4676438" y="266700"/>
              <a:ext cx="727032" cy="369332"/>
            </a:xfrm>
            <a:prstGeom prst="rect">
              <a:avLst/>
            </a:prstGeom>
          </p:spPr>
          <p:txBody>
            <a:bodyPr wrap="none">
              <a:spAutoFit/>
            </a:bodyPr>
            <a:lstStyle/>
            <a:p>
              <a:r>
                <a:rPr lang="en-US" dirty="0"/>
                <a:t>query</a:t>
              </a:r>
            </a:p>
          </p:txBody>
        </p:sp>
      </p:grpSp>
      <p:sp>
        <p:nvSpPr>
          <p:cNvPr id="121" name="Rectangle 120"/>
          <p:cNvSpPr/>
          <p:nvPr/>
        </p:nvSpPr>
        <p:spPr>
          <a:xfrm>
            <a:off x="1624640" y="1696118"/>
            <a:ext cx="827054" cy="646331"/>
          </a:xfrm>
          <a:prstGeom prst="rect">
            <a:avLst/>
          </a:prstGeom>
        </p:spPr>
        <p:txBody>
          <a:bodyPr wrap="square">
            <a:spAutoFit/>
          </a:bodyPr>
          <a:lstStyle/>
          <a:p>
            <a:r>
              <a:rPr lang="en-US" i="1" dirty="0"/>
              <a:t>Daily</a:t>
            </a:r>
          </a:p>
          <a:p>
            <a:r>
              <a:rPr lang="en-US" i="1" dirty="0"/>
              <a:t>Crawl</a:t>
            </a:r>
          </a:p>
        </p:txBody>
      </p:sp>
      <p:sp>
        <p:nvSpPr>
          <p:cNvPr id="123" name="Rectangle 122"/>
          <p:cNvSpPr/>
          <p:nvPr/>
        </p:nvSpPr>
        <p:spPr>
          <a:xfrm>
            <a:off x="1482109" y="575304"/>
            <a:ext cx="1497153" cy="738664"/>
          </a:xfrm>
          <a:prstGeom prst="rect">
            <a:avLst/>
          </a:prstGeom>
        </p:spPr>
        <p:txBody>
          <a:bodyPr wrap="square">
            <a:spAutoFit/>
          </a:bodyPr>
          <a:lstStyle/>
          <a:p>
            <a:r>
              <a:rPr lang="en-US" sz="1400" b="1" i="1" dirty="0" err="1">
                <a:solidFill>
                  <a:srgbClr val="008000"/>
                </a:solidFill>
              </a:rPr>
              <a:t>EuPMC</a:t>
            </a:r>
            <a:r>
              <a:rPr lang="en-US" sz="1400" b="1" i="1" dirty="0">
                <a:solidFill>
                  <a:srgbClr val="008000"/>
                </a:solidFill>
              </a:rPr>
              <a:t>, </a:t>
            </a:r>
            <a:r>
              <a:rPr lang="en-US" sz="1400" b="1" i="1" dirty="0" err="1">
                <a:solidFill>
                  <a:srgbClr val="008000"/>
                </a:solidFill>
              </a:rPr>
              <a:t>arXiv</a:t>
            </a:r>
            <a:endParaRPr lang="en-US" sz="1400" b="1" i="1" dirty="0">
              <a:solidFill>
                <a:srgbClr val="008000"/>
              </a:solidFill>
            </a:endParaRPr>
          </a:p>
          <a:p>
            <a:r>
              <a:rPr lang="en-US" sz="1400" b="1" i="1" dirty="0">
                <a:solidFill>
                  <a:srgbClr val="008000"/>
                </a:solidFill>
              </a:rPr>
              <a:t>CORE , HAL,</a:t>
            </a:r>
          </a:p>
          <a:p>
            <a:r>
              <a:rPr lang="en-US" sz="1400" b="1" i="1" dirty="0">
                <a:solidFill>
                  <a:srgbClr val="0000FF"/>
                </a:solidFill>
              </a:rPr>
              <a:t>(UNIV repos)</a:t>
            </a:r>
          </a:p>
        </p:txBody>
      </p:sp>
      <p:cxnSp>
        <p:nvCxnSpPr>
          <p:cNvPr id="126" name="Straight Arrow Connector 125"/>
          <p:cNvCxnSpPr/>
          <p:nvPr/>
        </p:nvCxnSpPr>
        <p:spPr>
          <a:xfrm>
            <a:off x="2422103" y="1883566"/>
            <a:ext cx="560854" cy="23415"/>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128" name="Rectangle 127"/>
          <p:cNvSpPr/>
          <p:nvPr/>
        </p:nvSpPr>
        <p:spPr>
          <a:xfrm>
            <a:off x="1623718" y="1797287"/>
            <a:ext cx="798385" cy="61657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9" name="Group 128"/>
          <p:cNvGrpSpPr/>
          <p:nvPr/>
        </p:nvGrpSpPr>
        <p:grpSpPr>
          <a:xfrm>
            <a:off x="92208" y="1797606"/>
            <a:ext cx="1136955" cy="957092"/>
            <a:chOff x="4648200" y="266700"/>
            <a:chExt cx="892598" cy="613541"/>
          </a:xfrm>
        </p:grpSpPr>
        <p:sp>
          <p:nvSpPr>
            <p:cNvPr id="130" name="Cloud 129"/>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4693391" y="295465"/>
              <a:ext cx="847407" cy="584776"/>
            </a:xfrm>
            <a:prstGeom prst="rect">
              <a:avLst/>
            </a:prstGeom>
          </p:spPr>
          <p:txBody>
            <a:bodyPr wrap="none">
              <a:spAutoFit/>
            </a:bodyPr>
            <a:lstStyle/>
            <a:p>
              <a:r>
                <a:rPr lang="en-US" sz="1600" dirty="0" err="1"/>
                <a:t>ToC</a:t>
              </a:r>
              <a:endParaRPr lang="en-US" sz="1600" dirty="0"/>
            </a:p>
            <a:p>
              <a:r>
                <a:rPr lang="en-US" sz="1600" dirty="0"/>
                <a:t>services</a:t>
              </a:r>
            </a:p>
          </p:txBody>
        </p:sp>
      </p:grpSp>
      <p:grpSp>
        <p:nvGrpSpPr>
          <p:cNvPr id="26" name="Group 25"/>
          <p:cNvGrpSpPr/>
          <p:nvPr/>
        </p:nvGrpSpPr>
        <p:grpSpPr>
          <a:xfrm>
            <a:off x="6410852" y="1624824"/>
            <a:ext cx="1874809" cy="1322415"/>
            <a:chOff x="3740247" y="2914048"/>
            <a:chExt cx="831753" cy="768952"/>
          </a:xfrm>
        </p:grpSpPr>
        <p:sp>
          <p:nvSpPr>
            <p:cNvPr id="27" name="Cloud 26"/>
            <p:cNvSpPr/>
            <p:nvPr/>
          </p:nvSpPr>
          <p:spPr>
            <a:xfrm>
              <a:off x="3740247" y="2914048"/>
              <a:ext cx="831753" cy="768952"/>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3920783" y="3034292"/>
              <a:ext cx="527021" cy="596642"/>
            </a:xfrm>
            <a:prstGeom prst="rect">
              <a:avLst/>
            </a:prstGeom>
            <a:noFill/>
          </p:spPr>
          <p:txBody>
            <a:bodyPr wrap="none" rtlCol="0">
              <a:spAutoFit/>
            </a:bodyPr>
            <a:lstStyle/>
            <a:p>
              <a:r>
                <a:rPr lang="en-US" dirty="0"/>
                <a:t>PDF HTML</a:t>
              </a:r>
            </a:p>
            <a:p>
              <a:r>
                <a:rPr lang="en-US" dirty="0"/>
                <a:t>DOC </a:t>
              </a:r>
              <a:r>
                <a:rPr lang="en-US" dirty="0" err="1"/>
                <a:t>ePUB</a:t>
              </a:r>
              <a:r>
                <a:rPr lang="en-US" dirty="0"/>
                <a:t> </a:t>
              </a:r>
            </a:p>
            <a:p>
              <a:r>
                <a:rPr lang="en-US" dirty="0" err="1"/>
                <a:t>TeX</a:t>
              </a:r>
              <a:r>
                <a:rPr lang="en-US" dirty="0"/>
                <a:t> XML </a:t>
              </a:r>
            </a:p>
          </p:txBody>
        </p:sp>
      </p:grpSp>
      <p:grpSp>
        <p:nvGrpSpPr>
          <p:cNvPr id="4" name="Group 3"/>
          <p:cNvGrpSpPr/>
          <p:nvPr/>
        </p:nvGrpSpPr>
        <p:grpSpPr>
          <a:xfrm>
            <a:off x="6954513" y="860847"/>
            <a:ext cx="1042233" cy="1010102"/>
            <a:chOff x="3891146" y="2943991"/>
            <a:chExt cx="831753" cy="768952"/>
          </a:xfrm>
          <a:solidFill>
            <a:schemeClr val="bg1"/>
          </a:solidFill>
        </p:grpSpPr>
        <p:sp>
          <p:nvSpPr>
            <p:cNvPr id="122" name="Cloud 121"/>
            <p:cNvSpPr/>
            <p:nvPr/>
          </p:nvSpPr>
          <p:spPr>
            <a:xfrm>
              <a:off x="3891146" y="2943991"/>
              <a:ext cx="831753" cy="768952"/>
            </a:xfrm>
            <a:prstGeom prst="clou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033121" y="3081199"/>
              <a:ext cx="574729" cy="492027"/>
            </a:xfrm>
            <a:prstGeom prst="rect">
              <a:avLst/>
            </a:prstGeom>
            <a:grpFill/>
          </p:spPr>
          <p:txBody>
            <a:bodyPr wrap="square" rtlCol="0">
              <a:spAutoFit/>
            </a:bodyPr>
            <a:lstStyle/>
            <a:p>
              <a:r>
                <a:rPr lang="en-US" dirty="0"/>
                <a:t>PNG</a:t>
              </a:r>
            </a:p>
            <a:p>
              <a:r>
                <a:rPr lang="en-US" dirty="0"/>
                <a:t>EPS</a:t>
              </a:r>
            </a:p>
          </p:txBody>
        </p:sp>
      </p:grpSp>
      <p:grpSp>
        <p:nvGrpSpPr>
          <p:cNvPr id="29" name="Group 28"/>
          <p:cNvGrpSpPr/>
          <p:nvPr/>
        </p:nvGrpSpPr>
        <p:grpSpPr>
          <a:xfrm>
            <a:off x="7805245" y="1093024"/>
            <a:ext cx="1075289" cy="998939"/>
            <a:chOff x="3740247" y="2914048"/>
            <a:chExt cx="831753" cy="768952"/>
          </a:xfrm>
          <a:solidFill>
            <a:schemeClr val="bg1"/>
          </a:solidFill>
        </p:grpSpPr>
        <p:sp>
          <p:nvSpPr>
            <p:cNvPr id="30" name="Cloud 29"/>
            <p:cNvSpPr/>
            <p:nvPr/>
          </p:nvSpPr>
          <p:spPr>
            <a:xfrm>
              <a:off x="3740247" y="2914048"/>
              <a:ext cx="831753" cy="768952"/>
            </a:xfrm>
            <a:prstGeom prst="cloud">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3921086" y="3062021"/>
              <a:ext cx="490181" cy="513119"/>
            </a:xfrm>
            <a:prstGeom prst="rect">
              <a:avLst/>
            </a:prstGeom>
            <a:grpFill/>
          </p:spPr>
          <p:txBody>
            <a:bodyPr wrap="square" rtlCol="0">
              <a:spAutoFit/>
            </a:bodyPr>
            <a:lstStyle/>
            <a:p>
              <a:r>
                <a:rPr lang="en-US" dirty="0"/>
                <a:t>CSV</a:t>
              </a:r>
            </a:p>
            <a:p>
              <a:r>
                <a:rPr lang="en-US" dirty="0"/>
                <a:t>XLS</a:t>
              </a:r>
            </a:p>
          </p:txBody>
        </p:sp>
      </p:grpSp>
      <p:grpSp>
        <p:nvGrpSpPr>
          <p:cNvPr id="32" name="Group 31"/>
          <p:cNvGrpSpPr/>
          <p:nvPr/>
        </p:nvGrpSpPr>
        <p:grpSpPr>
          <a:xfrm>
            <a:off x="2980377" y="1560605"/>
            <a:ext cx="831753" cy="768952"/>
            <a:chOff x="3740247" y="2914048"/>
            <a:chExt cx="831753" cy="768952"/>
          </a:xfrm>
        </p:grpSpPr>
        <p:sp>
          <p:nvSpPr>
            <p:cNvPr id="33" name="Cloud 32"/>
            <p:cNvSpPr/>
            <p:nvPr/>
          </p:nvSpPr>
          <p:spPr>
            <a:xfrm>
              <a:off x="3740247" y="2914048"/>
              <a:ext cx="831753" cy="768952"/>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3835400" y="2914048"/>
              <a:ext cx="646331" cy="646331"/>
            </a:xfrm>
            <a:prstGeom prst="rect">
              <a:avLst/>
            </a:prstGeom>
            <a:noFill/>
          </p:spPr>
          <p:txBody>
            <a:bodyPr wrap="none" rtlCol="0">
              <a:spAutoFit/>
            </a:bodyPr>
            <a:lstStyle/>
            <a:p>
              <a:r>
                <a:rPr lang="en-US" dirty="0"/>
                <a:t>URLs</a:t>
              </a:r>
            </a:p>
            <a:p>
              <a:r>
                <a:rPr lang="en-US" dirty="0"/>
                <a:t>DOIs</a:t>
              </a:r>
            </a:p>
          </p:txBody>
        </p:sp>
      </p:grpSp>
      <p:grpSp>
        <p:nvGrpSpPr>
          <p:cNvPr id="39" name="Group 38"/>
          <p:cNvGrpSpPr/>
          <p:nvPr/>
        </p:nvGrpSpPr>
        <p:grpSpPr>
          <a:xfrm>
            <a:off x="230605" y="1324918"/>
            <a:ext cx="755270" cy="463484"/>
            <a:chOff x="4648200" y="266700"/>
            <a:chExt cx="755270" cy="463484"/>
          </a:xfrm>
        </p:grpSpPr>
        <p:sp>
          <p:nvSpPr>
            <p:cNvPr id="40" name="Cloud 39"/>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676438" y="266700"/>
              <a:ext cx="691303" cy="369332"/>
            </a:xfrm>
            <a:prstGeom prst="rect">
              <a:avLst/>
            </a:prstGeom>
          </p:spPr>
          <p:txBody>
            <a:bodyPr wrap="none">
              <a:spAutoFit/>
            </a:bodyPr>
            <a:lstStyle/>
            <a:p>
              <a:r>
                <a:rPr lang="en-US" dirty="0"/>
                <a:t>crawl</a:t>
              </a:r>
            </a:p>
          </p:txBody>
        </p:sp>
      </p:grpSp>
      <p:cxnSp>
        <p:nvCxnSpPr>
          <p:cNvPr id="43" name="Straight Arrow Connector 42"/>
          <p:cNvCxnSpPr/>
          <p:nvPr/>
        </p:nvCxnSpPr>
        <p:spPr>
          <a:xfrm>
            <a:off x="985875" y="1601568"/>
            <a:ext cx="638765" cy="186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endCxn id="110" idx="1"/>
          </p:cNvCxnSpPr>
          <p:nvPr/>
        </p:nvCxnSpPr>
        <p:spPr>
          <a:xfrm>
            <a:off x="901205" y="1123301"/>
            <a:ext cx="580904" cy="37710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endCxn id="121" idx="1"/>
          </p:cNvCxnSpPr>
          <p:nvPr/>
        </p:nvCxnSpPr>
        <p:spPr>
          <a:xfrm flipV="1">
            <a:off x="1106837" y="2019284"/>
            <a:ext cx="517803" cy="335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4335285" y="1678227"/>
            <a:ext cx="1827922" cy="461643"/>
          </a:xfrm>
          <a:prstGeom prst="rect">
            <a:avLst/>
          </a:prstGeom>
          <a:solidFill>
            <a:srgbClr val="FFEEBA"/>
          </a:solidFill>
          <a:ln>
            <a:noFill/>
          </a:ln>
        </p:spPr>
        <p:txBody>
          <a:bodyPr wrap="square" lIns="91416" tIns="45709" rIns="91416" bIns="45709" rtlCol="0">
            <a:spAutoFit/>
          </a:bodyPr>
          <a:lstStyle/>
          <a:p>
            <a:r>
              <a:rPr lang="en-US" sz="2400" b="1" dirty="0"/>
              <a:t>quickscrape</a:t>
            </a:r>
          </a:p>
        </p:txBody>
      </p:sp>
      <p:cxnSp>
        <p:nvCxnSpPr>
          <p:cNvPr id="64" name="Straight Arrow Connector 63"/>
          <p:cNvCxnSpPr/>
          <p:nvPr/>
        </p:nvCxnSpPr>
        <p:spPr>
          <a:xfrm>
            <a:off x="3813349" y="1906589"/>
            <a:ext cx="52315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stCxn id="62" idx="3"/>
          </p:cNvCxnSpPr>
          <p:nvPr/>
        </p:nvCxnSpPr>
        <p:spPr>
          <a:xfrm>
            <a:off x="6163207" y="1909049"/>
            <a:ext cx="476678"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6705188" y="3312321"/>
            <a:ext cx="1103930" cy="461643"/>
          </a:xfrm>
          <a:prstGeom prst="rect">
            <a:avLst/>
          </a:prstGeom>
          <a:solidFill>
            <a:srgbClr val="FFEEBA"/>
          </a:solidFill>
          <a:ln>
            <a:noFill/>
          </a:ln>
        </p:spPr>
        <p:txBody>
          <a:bodyPr wrap="square" lIns="91416" tIns="45709" rIns="91416" bIns="45709" rtlCol="0">
            <a:spAutoFit/>
          </a:bodyPr>
          <a:lstStyle/>
          <a:p>
            <a:r>
              <a:rPr lang="en-US" sz="2400" b="1" dirty="0" err="1"/>
              <a:t>norma</a:t>
            </a:r>
            <a:endParaRPr lang="en-US" sz="2400" b="1" dirty="0"/>
          </a:p>
        </p:txBody>
      </p:sp>
      <p:sp>
        <p:nvSpPr>
          <p:cNvPr id="75" name="TextBox 74"/>
          <p:cNvSpPr txBox="1"/>
          <p:nvPr/>
        </p:nvSpPr>
        <p:spPr>
          <a:xfrm>
            <a:off x="7807661" y="3108405"/>
            <a:ext cx="1248513" cy="1138751"/>
          </a:xfrm>
          <a:prstGeom prst="rect">
            <a:avLst/>
          </a:prstGeom>
          <a:noFill/>
          <a:ln>
            <a:noFill/>
          </a:ln>
        </p:spPr>
        <p:txBody>
          <a:bodyPr wrap="square" lIns="91416" tIns="45709" rIns="91416" bIns="45709" rtlCol="0">
            <a:spAutoFit/>
          </a:bodyPr>
          <a:lstStyle/>
          <a:p>
            <a:r>
              <a:rPr lang="en-US" sz="1700" b="1" i="1" dirty="0">
                <a:solidFill>
                  <a:srgbClr val="FF0000"/>
                </a:solidFill>
              </a:rPr>
              <a:t>Normalizer</a:t>
            </a:r>
          </a:p>
          <a:p>
            <a:r>
              <a:rPr lang="en-US" sz="1700" b="1" i="1" dirty="0" err="1">
                <a:solidFill>
                  <a:srgbClr val="FF0000"/>
                </a:solidFill>
              </a:rPr>
              <a:t>Structurer</a:t>
            </a:r>
            <a:endParaRPr lang="en-US" sz="1700" b="1" i="1" dirty="0">
              <a:solidFill>
                <a:srgbClr val="FF0000"/>
              </a:solidFill>
            </a:endParaRPr>
          </a:p>
          <a:p>
            <a:r>
              <a:rPr lang="en-US" sz="1700" b="1" i="1" dirty="0">
                <a:solidFill>
                  <a:srgbClr val="FF0000"/>
                </a:solidFill>
              </a:rPr>
              <a:t>Semantic</a:t>
            </a:r>
          </a:p>
          <a:p>
            <a:r>
              <a:rPr lang="en-US" sz="1700" b="1" i="1" dirty="0">
                <a:solidFill>
                  <a:srgbClr val="FF0000"/>
                </a:solidFill>
              </a:rPr>
              <a:t>Tagger</a:t>
            </a:r>
          </a:p>
        </p:txBody>
      </p:sp>
      <p:cxnSp>
        <p:nvCxnSpPr>
          <p:cNvPr id="76" name="Straight Arrow Connector 75"/>
          <p:cNvCxnSpPr/>
          <p:nvPr/>
        </p:nvCxnSpPr>
        <p:spPr>
          <a:xfrm>
            <a:off x="7257153" y="2936224"/>
            <a:ext cx="0" cy="344361"/>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7971067" y="2437289"/>
            <a:ext cx="701671" cy="369310"/>
          </a:xfrm>
          <a:prstGeom prst="rect">
            <a:avLst/>
          </a:prstGeom>
          <a:noFill/>
          <a:ln>
            <a:noFill/>
          </a:ln>
        </p:spPr>
        <p:txBody>
          <a:bodyPr wrap="square" lIns="91416" tIns="45709" rIns="91416" bIns="45709" rtlCol="0">
            <a:spAutoFit/>
          </a:bodyPr>
          <a:lstStyle/>
          <a:p>
            <a:r>
              <a:rPr lang="en-US" b="1" i="1" dirty="0">
                <a:solidFill>
                  <a:srgbClr val="008000"/>
                </a:solidFill>
              </a:rPr>
              <a:t>Text</a:t>
            </a:r>
          </a:p>
        </p:txBody>
      </p:sp>
      <p:sp>
        <p:nvSpPr>
          <p:cNvPr id="81" name="TextBox 80"/>
          <p:cNvSpPr txBox="1"/>
          <p:nvPr/>
        </p:nvSpPr>
        <p:spPr>
          <a:xfrm>
            <a:off x="8313221" y="775348"/>
            <a:ext cx="755793" cy="369310"/>
          </a:xfrm>
          <a:prstGeom prst="rect">
            <a:avLst/>
          </a:prstGeom>
          <a:noFill/>
          <a:ln>
            <a:noFill/>
          </a:ln>
        </p:spPr>
        <p:txBody>
          <a:bodyPr wrap="square" lIns="91416" tIns="45709" rIns="91416" bIns="45709" rtlCol="0">
            <a:spAutoFit/>
          </a:bodyPr>
          <a:lstStyle/>
          <a:p>
            <a:r>
              <a:rPr lang="en-US" b="1" i="1" dirty="0">
                <a:solidFill>
                  <a:srgbClr val="008000"/>
                </a:solidFill>
              </a:rPr>
              <a:t>Data</a:t>
            </a:r>
          </a:p>
        </p:txBody>
      </p:sp>
      <p:sp>
        <p:nvSpPr>
          <p:cNvPr id="82" name="TextBox 81"/>
          <p:cNvSpPr txBox="1"/>
          <p:nvPr/>
        </p:nvSpPr>
        <p:spPr>
          <a:xfrm>
            <a:off x="6545716" y="575304"/>
            <a:ext cx="1091748" cy="369310"/>
          </a:xfrm>
          <a:prstGeom prst="rect">
            <a:avLst/>
          </a:prstGeom>
          <a:noFill/>
          <a:ln>
            <a:noFill/>
          </a:ln>
        </p:spPr>
        <p:txBody>
          <a:bodyPr wrap="square" lIns="91416" tIns="45709" rIns="91416" bIns="45709" rtlCol="0">
            <a:spAutoFit/>
          </a:bodyPr>
          <a:lstStyle/>
          <a:p>
            <a:r>
              <a:rPr lang="en-US" b="1" i="1" dirty="0">
                <a:solidFill>
                  <a:srgbClr val="008000"/>
                </a:solidFill>
              </a:rPr>
              <a:t>Figures</a:t>
            </a:r>
          </a:p>
        </p:txBody>
      </p:sp>
      <p:cxnSp>
        <p:nvCxnSpPr>
          <p:cNvPr id="83" name="Straight Arrow Connector 82"/>
          <p:cNvCxnSpPr/>
          <p:nvPr/>
        </p:nvCxnSpPr>
        <p:spPr>
          <a:xfrm>
            <a:off x="7257153" y="3857008"/>
            <a:ext cx="0" cy="429394"/>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9" idx="1"/>
            <a:endCxn id="108" idx="3"/>
          </p:cNvCxnSpPr>
          <p:nvPr/>
        </p:nvCxnSpPr>
        <p:spPr>
          <a:xfrm flipH="1">
            <a:off x="3633124" y="5249587"/>
            <a:ext cx="879877" cy="1686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4513001" y="5018765"/>
            <a:ext cx="684830" cy="461643"/>
          </a:xfrm>
          <a:prstGeom prst="rect">
            <a:avLst/>
          </a:prstGeom>
          <a:solidFill>
            <a:srgbClr val="FFEEBA"/>
          </a:solidFill>
          <a:ln>
            <a:noFill/>
          </a:ln>
        </p:spPr>
        <p:txBody>
          <a:bodyPr wrap="square" lIns="91416" tIns="45709" rIns="91416" bIns="45709" rtlCol="0">
            <a:spAutoFit/>
          </a:bodyPr>
          <a:lstStyle/>
          <a:p>
            <a:r>
              <a:rPr lang="en-US" sz="2400" b="1" dirty="0" err="1"/>
              <a:t>ami</a:t>
            </a:r>
            <a:endParaRPr lang="en-US" sz="2400" b="1" dirty="0"/>
          </a:p>
        </p:txBody>
      </p:sp>
      <p:cxnSp>
        <p:nvCxnSpPr>
          <p:cNvPr id="127" name="Straight Arrow Connector 126"/>
          <p:cNvCxnSpPr/>
          <p:nvPr/>
        </p:nvCxnSpPr>
        <p:spPr>
          <a:xfrm flipH="1" flipV="1">
            <a:off x="2603510" y="2091963"/>
            <a:ext cx="472021" cy="65487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32" name="Straight Arrow Connector 131"/>
          <p:cNvCxnSpPr/>
          <p:nvPr/>
        </p:nvCxnSpPr>
        <p:spPr>
          <a:xfrm flipV="1">
            <a:off x="4554164" y="2091963"/>
            <a:ext cx="233506" cy="538642"/>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a:stCxn id="142" idx="1"/>
          </p:cNvCxnSpPr>
          <p:nvPr/>
        </p:nvCxnSpPr>
        <p:spPr>
          <a:xfrm flipH="1">
            <a:off x="5246711" y="5234705"/>
            <a:ext cx="973641" cy="23057"/>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a:endCxn id="89" idx="0"/>
          </p:cNvCxnSpPr>
          <p:nvPr/>
        </p:nvCxnSpPr>
        <p:spPr>
          <a:xfrm>
            <a:off x="4543213" y="4302049"/>
            <a:ext cx="312203" cy="71671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grpSp>
        <p:nvGrpSpPr>
          <p:cNvPr id="156" name="Group 155"/>
          <p:cNvGrpSpPr/>
          <p:nvPr/>
        </p:nvGrpSpPr>
        <p:grpSpPr>
          <a:xfrm>
            <a:off x="230605" y="2585733"/>
            <a:ext cx="962032" cy="723011"/>
            <a:chOff x="4648200" y="266700"/>
            <a:chExt cx="755270" cy="463484"/>
          </a:xfrm>
        </p:grpSpPr>
        <p:sp>
          <p:nvSpPr>
            <p:cNvPr id="157" name="Cloud 156"/>
            <p:cNvSpPr/>
            <p:nvPr/>
          </p:nvSpPr>
          <p:spPr>
            <a:xfrm>
              <a:off x="4648200" y="266700"/>
              <a:ext cx="755270" cy="463484"/>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158" name="Rectangle 157"/>
            <p:cNvSpPr/>
            <p:nvPr/>
          </p:nvSpPr>
          <p:spPr>
            <a:xfrm>
              <a:off x="4693391" y="295465"/>
              <a:ext cx="554062" cy="374869"/>
            </a:xfrm>
            <a:prstGeom prst="rect">
              <a:avLst/>
            </a:prstGeom>
          </p:spPr>
          <p:txBody>
            <a:bodyPr wrap="none">
              <a:spAutoFit/>
            </a:bodyPr>
            <a:lstStyle/>
            <a:p>
              <a:r>
                <a:rPr lang="en-US" sz="1600" b="1" dirty="0">
                  <a:solidFill>
                    <a:srgbClr val="0000FF"/>
                  </a:solidFill>
                </a:rPr>
                <a:t>UNIV</a:t>
              </a:r>
            </a:p>
            <a:p>
              <a:r>
                <a:rPr lang="en-US" sz="1600" b="1" dirty="0">
                  <a:solidFill>
                    <a:srgbClr val="0000FF"/>
                  </a:solidFill>
                </a:rPr>
                <a:t>Repos</a:t>
              </a:r>
            </a:p>
          </p:txBody>
        </p:sp>
      </p:grpSp>
      <p:cxnSp>
        <p:nvCxnSpPr>
          <p:cNvPr id="159" name="Straight Arrow Connector 158"/>
          <p:cNvCxnSpPr/>
          <p:nvPr/>
        </p:nvCxnSpPr>
        <p:spPr>
          <a:xfrm flipV="1">
            <a:off x="1176646" y="2329557"/>
            <a:ext cx="447994" cy="4172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2938751" y="5527186"/>
            <a:ext cx="425757" cy="588319"/>
          </a:xfrm>
          <a:prstGeom prst="straightConnector1">
            <a:avLst/>
          </a:prstGeom>
          <a:ln w="57150" cmpd="sng">
            <a:prstDash val="sysDash"/>
            <a:tailEnd type="arrow"/>
          </a:ln>
        </p:spPr>
        <p:style>
          <a:lnRef idx="2">
            <a:schemeClr val="accent1"/>
          </a:lnRef>
          <a:fillRef idx="0">
            <a:schemeClr val="accent1"/>
          </a:fillRef>
          <a:effectRef idx="1">
            <a:schemeClr val="accent1"/>
          </a:effectRef>
          <a:fontRef idx="minor">
            <a:schemeClr val="tx1"/>
          </a:fontRef>
        </p:style>
      </p:cxnSp>
      <p:pic>
        <p:nvPicPr>
          <p:cNvPr id="16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113403" y="6088907"/>
            <a:ext cx="917965" cy="7343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9" name="TextBox 168"/>
          <p:cNvSpPr txBox="1"/>
          <p:nvPr/>
        </p:nvSpPr>
        <p:spPr>
          <a:xfrm>
            <a:off x="2735610" y="4474720"/>
            <a:ext cx="967683" cy="353921"/>
          </a:xfrm>
          <a:prstGeom prst="rect">
            <a:avLst/>
          </a:prstGeom>
          <a:solidFill>
            <a:schemeClr val="bg1"/>
          </a:solidFill>
          <a:ln>
            <a:noFill/>
          </a:ln>
        </p:spPr>
        <p:txBody>
          <a:bodyPr wrap="square" lIns="91416" tIns="45709" rIns="91416" bIns="45709" rtlCol="0">
            <a:spAutoFit/>
          </a:bodyPr>
          <a:lstStyle/>
          <a:p>
            <a:r>
              <a:rPr lang="en-US" sz="1700" b="1" i="1" dirty="0">
                <a:solidFill>
                  <a:srgbClr val="FF0000"/>
                </a:solidFill>
              </a:rPr>
              <a:t>search</a:t>
            </a:r>
          </a:p>
        </p:txBody>
      </p:sp>
      <p:cxnSp>
        <p:nvCxnSpPr>
          <p:cNvPr id="175" name="Straight Arrow Connector 174"/>
          <p:cNvCxnSpPr/>
          <p:nvPr/>
        </p:nvCxnSpPr>
        <p:spPr>
          <a:xfrm flipV="1">
            <a:off x="3811437" y="5433771"/>
            <a:ext cx="701564" cy="617046"/>
          </a:xfrm>
          <a:prstGeom prst="straightConnector1">
            <a:avLst/>
          </a:prstGeom>
          <a:ln w="19050" cmpd="sng">
            <a:tailEnd type="arrow"/>
          </a:ln>
        </p:spPr>
        <p:style>
          <a:lnRef idx="2">
            <a:schemeClr val="accent1"/>
          </a:lnRef>
          <a:fillRef idx="0">
            <a:schemeClr val="accent1"/>
          </a:fillRef>
          <a:effectRef idx="1">
            <a:schemeClr val="accent1"/>
          </a:effectRef>
          <a:fontRef idx="minor">
            <a:schemeClr val="tx1"/>
          </a:fontRef>
        </p:style>
      </p:cxnSp>
      <p:sp>
        <p:nvSpPr>
          <p:cNvPr id="178" name="TextBox 177"/>
          <p:cNvSpPr txBox="1"/>
          <p:nvPr/>
        </p:nvSpPr>
        <p:spPr>
          <a:xfrm>
            <a:off x="3614880" y="5610241"/>
            <a:ext cx="928333" cy="352018"/>
          </a:xfrm>
          <a:prstGeom prst="rect">
            <a:avLst/>
          </a:prstGeom>
          <a:solidFill>
            <a:schemeClr val="bg1"/>
          </a:solidFill>
          <a:ln>
            <a:noFill/>
          </a:ln>
        </p:spPr>
        <p:txBody>
          <a:bodyPr wrap="square" lIns="91416" tIns="45709" rIns="91416" bIns="45709" rtlCol="0">
            <a:spAutoFit/>
          </a:bodyPr>
          <a:lstStyle/>
          <a:p>
            <a:r>
              <a:rPr lang="en-US" sz="1700" b="1" i="1" dirty="0">
                <a:solidFill>
                  <a:srgbClr val="FF0000"/>
                </a:solidFill>
              </a:rPr>
              <a:t>Lookup</a:t>
            </a:r>
          </a:p>
        </p:txBody>
      </p:sp>
      <p:sp>
        <p:nvSpPr>
          <p:cNvPr id="179" name="TextBox 178"/>
          <p:cNvSpPr txBox="1"/>
          <p:nvPr/>
        </p:nvSpPr>
        <p:spPr>
          <a:xfrm>
            <a:off x="4656619" y="5786250"/>
            <a:ext cx="1511844" cy="830975"/>
          </a:xfrm>
          <a:prstGeom prst="rect">
            <a:avLst/>
          </a:prstGeom>
          <a:noFill/>
          <a:ln>
            <a:noFill/>
          </a:ln>
        </p:spPr>
        <p:txBody>
          <a:bodyPr wrap="square" lIns="91416" tIns="45709" rIns="91416" bIns="45709" rtlCol="0">
            <a:spAutoFit/>
          </a:bodyPr>
          <a:lstStyle/>
          <a:p>
            <a:r>
              <a:rPr lang="en-US" sz="2400" b="1" i="1" dirty="0">
                <a:solidFill>
                  <a:srgbClr val="008000"/>
                </a:solidFill>
              </a:rPr>
              <a:t>CONTENT</a:t>
            </a:r>
          </a:p>
          <a:p>
            <a:r>
              <a:rPr lang="en-US" sz="2400" b="1" i="1" dirty="0">
                <a:solidFill>
                  <a:srgbClr val="008000"/>
                </a:solidFill>
              </a:rPr>
              <a:t>MINING</a:t>
            </a:r>
          </a:p>
        </p:txBody>
      </p:sp>
      <p:grpSp>
        <p:nvGrpSpPr>
          <p:cNvPr id="60" name="Group 59"/>
          <p:cNvGrpSpPr/>
          <p:nvPr/>
        </p:nvGrpSpPr>
        <p:grpSpPr>
          <a:xfrm>
            <a:off x="4329954" y="2822914"/>
            <a:ext cx="981778" cy="482184"/>
            <a:chOff x="4421009" y="2304029"/>
            <a:chExt cx="981778" cy="482184"/>
          </a:xfrm>
        </p:grpSpPr>
        <p:sp>
          <p:nvSpPr>
            <p:cNvPr id="115" name="Cloud 114"/>
            <p:cNvSpPr/>
            <p:nvPr/>
          </p:nvSpPr>
          <p:spPr>
            <a:xfrm>
              <a:off x="4421009" y="2304029"/>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ectangle 115"/>
            <p:cNvSpPr/>
            <p:nvPr/>
          </p:nvSpPr>
          <p:spPr>
            <a:xfrm>
              <a:off x="4562535" y="2334063"/>
              <a:ext cx="609251" cy="352214"/>
            </a:xfrm>
            <a:prstGeom prst="rect">
              <a:avLst/>
            </a:prstGeom>
            <a:ln>
              <a:noFill/>
            </a:ln>
          </p:spPr>
          <p:txBody>
            <a:bodyPr wrap="none">
              <a:spAutoFit/>
            </a:bodyPr>
            <a:lstStyle/>
            <a:p>
              <a:r>
                <a:rPr lang="en-US" sz="1600" dirty="0" err="1"/>
                <a:t>Chem</a:t>
              </a:r>
              <a:endParaRPr lang="en-US" sz="1600" dirty="0"/>
            </a:p>
          </p:txBody>
        </p:sp>
      </p:grpSp>
      <p:grpSp>
        <p:nvGrpSpPr>
          <p:cNvPr id="61" name="Group 60"/>
          <p:cNvGrpSpPr/>
          <p:nvPr/>
        </p:nvGrpSpPr>
        <p:grpSpPr>
          <a:xfrm>
            <a:off x="4751818" y="3396035"/>
            <a:ext cx="981778" cy="482184"/>
            <a:chOff x="4861485" y="2944481"/>
            <a:chExt cx="981778" cy="482184"/>
          </a:xfrm>
        </p:grpSpPr>
        <p:sp>
          <p:nvSpPr>
            <p:cNvPr id="95" name="Cloud 94"/>
            <p:cNvSpPr/>
            <p:nvPr/>
          </p:nvSpPr>
          <p:spPr>
            <a:xfrm>
              <a:off x="4861485" y="2944481"/>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p:nvPr/>
          </p:nvSpPr>
          <p:spPr>
            <a:xfrm>
              <a:off x="5003011" y="2974515"/>
              <a:ext cx="646631" cy="338554"/>
            </a:xfrm>
            <a:prstGeom prst="rect">
              <a:avLst/>
            </a:prstGeom>
            <a:ln>
              <a:noFill/>
            </a:ln>
          </p:spPr>
          <p:txBody>
            <a:bodyPr wrap="none">
              <a:spAutoFit/>
            </a:bodyPr>
            <a:lstStyle/>
            <a:p>
              <a:r>
                <a:rPr lang="en-US" sz="1600" dirty="0" err="1"/>
                <a:t>Phylo</a:t>
              </a:r>
              <a:endParaRPr lang="en-US" sz="1600" dirty="0"/>
            </a:p>
          </p:txBody>
        </p:sp>
      </p:grpSp>
      <p:grpSp>
        <p:nvGrpSpPr>
          <p:cNvPr id="57" name="Group 56"/>
          <p:cNvGrpSpPr/>
          <p:nvPr/>
        </p:nvGrpSpPr>
        <p:grpSpPr>
          <a:xfrm>
            <a:off x="2681915" y="2887438"/>
            <a:ext cx="791931" cy="441933"/>
            <a:chOff x="3011707" y="2554364"/>
            <a:chExt cx="791931" cy="441933"/>
          </a:xfrm>
        </p:grpSpPr>
        <p:sp>
          <p:nvSpPr>
            <p:cNvPr id="99" name="Cloud 98"/>
            <p:cNvSpPr/>
            <p:nvPr/>
          </p:nvSpPr>
          <p:spPr>
            <a:xfrm>
              <a:off x="3011707" y="2554364"/>
              <a:ext cx="791931" cy="441933"/>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99"/>
            <p:cNvSpPr/>
            <p:nvPr/>
          </p:nvSpPr>
          <p:spPr>
            <a:xfrm>
              <a:off x="3065402" y="2554364"/>
              <a:ext cx="628898" cy="338554"/>
            </a:xfrm>
            <a:prstGeom prst="rect">
              <a:avLst/>
            </a:prstGeom>
            <a:ln>
              <a:noFill/>
            </a:ln>
          </p:spPr>
          <p:txBody>
            <a:bodyPr wrap="none">
              <a:spAutoFit/>
            </a:bodyPr>
            <a:lstStyle/>
            <a:p>
              <a:r>
                <a:rPr lang="en-US" sz="1600" dirty="0"/>
                <a:t>Trials</a:t>
              </a:r>
            </a:p>
          </p:txBody>
        </p:sp>
      </p:grpSp>
      <p:grpSp>
        <p:nvGrpSpPr>
          <p:cNvPr id="58" name="Group 57"/>
          <p:cNvGrpSpPr/>
          <p:nvPr/>
        </p:nvGrpSpPr>
        <p:grpSpPr>
          <a:xfrm>
            <a:off x="2492068" y="3615916"/>
            <a:ext cx="981778" cy="482184"/>
            <a:chOff x="2558167" y="3226989"/>
            <a:chExt cx="981778" cy="482184"/>
          </a:xfrm>
        </p:grpSpPr>
        <p:sp>
          <p:nvSpPr>
            <p:cNvPr id="102" name="Cloud 101"/>
            <p:cNvSpPr/>
            <p:nvPr/>
          </p:nvSpPr>
          <p:spPr>
            <a:xfrm>
              <a:off x="2558167" y="3226989"/>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a:off x="2699693" y="3257023"/>
              <a:ext cx="752830" cy="338554"/>
            </a:xfrm>
            <a:prstGeom prst="rect">
              <a:avLst/>
            </a:prstGeom>
            <a:ln>
              <a:noFill/>
            </a:ln>
          </p:spPr>
          <p:txBody>
            <a:bodyPr wrap="none">
              <a:spAutoFit/>
            </a:bodyPr>
            <a:lstStyle/>
            <a:p>
              <a:r>
                <a:rPr lang="en-US" sz="1600" dirty="0"/>
                <a:t>Crystal</a:t>
              </a:r>
            </a:p>
          </p:txBody>
        </p:sp>
      </p:grpSp>
      <p:grpSp>
        <p:nvGrpSpPr>
          <p:cNvPr id="59" name="Group 58"/>
          <p:cNvGrpSpPr/>
          <p:nvPr/>
        </p:nvGrpSpPr>
        <p:grpSpPr>
          <a:xfrm>
            <a:off x="3572386" y="3746964"/>
            <a:ext cx="981778" cy="482184"/>
            <a:chOff x="4106708" y="3538124"/>
            <a:chExt cx="981778" cy="482184"/>
          </a:xfrm>
        </p:grpSpPr>
        <p:sp>
          <p:nvSpPr>
            <p:cNvPr id="105" name="Cloud 104"/>
            <p:cNvSpPr/>
            <p:nvPr/>
          </p:nvSpPr>
          <p:spPr>
            <a:xfrm>
              <a:off x="4106708" y="3538124"/>
              <a:ext cx="981778" cy="482184"/>
            </a:xfrm>
            <a:prstGeom prst="cloud">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p:nvPr/>
          </p:nvSpPr>
          <p:spPr>
            <a:xfrm>
              <a:off x="4167446" y="3669379"/>
              <a:ext cx="692818" cy="338554"/>
            </a:xfrm>
            <a:prstGeom prst="rect">
              <a:avLst/>
            </a:prstGeom>
            <a:ln>
              <a:noFill/>
            </a:ln>
          </p:spPr>
          <p:txBody>
            <a:bodyPr wrap="none">
              <a:spAutoFit/>
            </a:bodyPr>
            <a:lstStyle/>
            <a:p>
              <a:r>
                <a:rPr lang="en-US" sz="1600" dirty="0"/>
                <a:t>Plants</a:t>
              </a:r>
            </a:p>
          </p:txBody>
        </p:sp>
      </p:grpSp>
      <p:sp>
        <p:nvSpPr>
          <p:cNvPr id="117" name="Rectangle 116"/>
          <p:cNvSpPr/>
          <p:nvPr/>
        </p:nvSpPr>
        <p:spPr>
          <a:xfrm>
            <a:off x="2979262" y="3215381"/>
            <a:ext cx="1903085" cy="461665"/>
          </a:xfrm>
          <a:prstGeom prst="rect">
            <a:avLst/>
          </a:prstGeom>
          <a:ln>
            <a:noFill/>
          </a:ln>
        </p:spPr>
        <p:txBody>
          <a:bodyPr wrap="none">
            <a:spAutoFit/>
          </a:bodyPr>
          <a:lstStyle/>
          <a:p>
            <a:r>
              <a:rPr lang="en-US" sz="2400" b="1" dirty="0">
                <a:solidFill>
                  <a:schemeClr val="accent6"/>
                </a:solidFill>
              </a:rPr>
              <a:t>COMMUNITY</a:t>
            </a:r>
          </a:p>
        </p:txBody>
      </p:sp>
      <p:cxnSp>
        <p:nvCxnSpPr>
          <p:cNvPr id="134" name="Straight Arrow Connector 133"/>
          <p:cNvCxnSpPr/>
          <p:nvPr/>
        </p:nvCxnSpPr>
        <p:spPr>
          <a:xfrm flipV="1">
            <a:off x="5964014" y="3523034"/>
            <a:ext cx="741174" cy="1"/>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5" name="Cloud 184"/>
          <p:cNvSpPr/>
          <p:nvPr/>
        </p:nvSpPr>
        <p:spPr>
          <a:xfrm>
            <a:off x="2076712" y="2630605"/>
            <a:ext cx="3813167" cy="1780775"/>
          </a:xfrm>
          <a:prstGeom prst="cloud">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TextBox 77"/>
          <p:cNvSpPr txBox="1"/>
          <p:nvPr/>
        </p:nvSpPr>
        <p:spPr>
          <a:xfrm>
            <a:off x="4313248" y="4480137"/>
            <a:ext cx="843728" cy="352018"/>
          </a:xfrm>
          <a:prstGeom prst="rect">
            <a:avLst/>
          </a:prstGeom>
          <a:noFill/>
          <a:ln>
            <a:noFill/>
          </a:ln>
        </p:spPr>
        <p:txBody>
          <a:bodyPr wrap="square" lIns="91416" tIns="45709" rIns="91416" bIns="45709" rtlCol="0">
            <a:spAutoFit/>
          </a:bodyPr>
          <a:lstStyle/>
          <a:p>
            <a:r>
              <a:rPr lang="en-US" sz="1700" b="1" i="1" dirty="0">
                <a:solidFill>
                  <a:srgbClr val="FF0000"/>
                </a:solidFill>
              </a:rPr>
              <a:t>plugins</a:t>
            </a:r>
          </a:p>
        </p:txBody>
      </p:sp>
      <p:cxnSp>
        <p:nvCxnSpPr>
          <p:cNvPr id="209" name="Straight Arrow Connector 208"/>
          <p:cNvCxnSpPr>
            <a:stCxn id="108" idx="1"/>
            <a:endCxn id="217" idx="3"/>
          </p:cNvCxnSpPr>
          <p:nvPr/>
        </p:nvCxnSpPr>
        <p:spPr>
          <a:xfrm flipH="1">
            <a:off x="1953470" y="5266450"/>
            <a:ext cx="512559" cy="37293"/>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pic>
        <p:nvPicPr>
          <p:cNvPr id="217" name="Picture 2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0605" y="4414066"/>
            <a:ext cx="1722865" cy="1779353"/>
          </a:xfrm>
          <a:prstGeom prst="rect">
            <a:avLst/>
          </a:prstGeom>
          <a:solidFill>
            <a:schemeClr val="bg1"/>
          </a:solidFill>
          <a:ln>
            <a:solidFill>
              <a:schemeClr val="tx1"/>
            </a:solidFill>
          </a:ln>
        </p:spPr>
      </p:pic>
      <p:sp>
        <p:nvSpPr>
          <p:cNvPr id="220" name="TextBox 219"/>
          <p:cNvSpPr txBox="1"/>
          <p:nvPr/>
        </p:nvSpPr>
        <p:spPr>
          <a:xfrm>
            <a:off x="412473" y="6245032"/>
            <a:ext cx="1568079" cy="615531"/>
          </a:xfrm>
          <a:prstGeom prst="rect">
            <a:avLst/>
          </a:prstGeom>
          <a:solidFill>
            <a:schemeClr val="bg1"/>
          </a:solidFill>
          <a:ln>
            <a:noFill/>
          </a:ln>
        </p:spPr>
        <p:txBody>
          <a:bodyPr wrap="square" lIns="91416" tIns="45709" rIns="91416" bIns="45709" rtlCol="0">
            <a:spAutoFit/>
          </a:bodyPr>
          <a:lstStyle/>
          <a:p>
            <a:r>
              <a:rPr lang="en-US" sz="1700" b="1" i="1" dirty="0">
                <a:solidFill>
                  <a:srgbClr val="FF0000"/>
                </a:solidFill>
              </a:rPr>
              <a:t>Visualization</a:t>
            </a:r>
          </a:p>
          <a:p>
            <a:r>
              <a:rPr lang="en-US" sz="1700" b="1" i="1" dirty="0">
                <a:solidFill>
                  <a:srgbClr val="FF0000"/>
                </a:solidFill>
              </a:rPr>
              <a:t>and Analysis</a:t>
            </a:r>
          </a:p>
        </p:txBody>
      </p:sp>
      <p:cxnSp>
        <p:nvCxnSpPr>
          <p:cNvPr id="222" name="Straight Arrow Connector 221"/>
          <p:cNvCxnSpPr/>
          <p:nvPr/>
        </p:nvCxnSpPr>
        <p:spPr>
          <a:xfrm flipH="1">
            <a:off x="2915421" y="4302049"/>
            <a:ext cx="518291" cy="704016"/>
          </a:xfrm>
          <a:prstGeom prst="straightConnector1">
            <a:avLst/>
          </a:prstGeom>
          <a:ln w="9525" cmpd="sng">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4422738" y="1054421"/>
            <a:ext cx="1600314" cy="461665"/>
          </a:xfrm>
          <a:prstGeom prst="rect">
            <a:avLst/>
          </a:prstGeom>
          <a:solidFill>
            <a:schemeClr val="bg1"/>
          </a:solidFill>
        </p:spPr>
        <p:txBody>
          <a:bodyPr wrap="square" rtlCol="0">
            <a:spAutoFit/>
          </a:bodyPr>
          <a:lstStyle/>
          <a:p>
            <a:r>
              <a:rPr lang="en-US" sz="1200" dirty="0" err="1">
                <a:solidFill>
                  <a:srgbClr val="008000"/>
                </a:solidFill>
              </a:rPr>
              <a:t>PloSONE</a:t>
            </a:r>
            <a:r>
              <a:rPr lang="en-US" sz="1200" dirty="0">
                <a:solidFill>
                  <a:srgbClr val="008000"/>
                </a:solidFill>
              </a:rPr>
              <a:t>, BMC, </a:t>
            </a:r>
            <a:r>
              <a:rPr lang="en-US" sz="1200" dirty="0" err="1">
                <a:solidFill>
                  <a:srgbClr val="008000"/>
                </a:solidFill>
              </a:rPr>
              <a:t>peerJ</a:t>
            </a:r>
            <a:r>
              <a:rPr lang="en-US" sz="1200" dirty="0">
                <a:solidFill>
                  <a:srgbClr val="008000"/>
                </a:solidFill>
              </a:rPr>
              <a:t>… </a:t>
            </a:r>
            <a:r>
              <a:rPr lang="en-US" sz="1200" dirty="0">
                <a:solidFill>
                  <a:srgbClr val="FF0000"/>
                </a:solidFill>
              </a:rPr>
              <a:t>Nature, IEEE, Elsevier…</a:t>
            </a:r>
          </a:p>
        </p:txBody>
      </p:sp>
      <p:sp>
        <p:nvSpPr>
          <p:cNvPr id="5" name="Rectangle 4"/>
          <p:cNvSpPr/>
          <p:nvPr/>
        </p:nvSpPr>
        <p:spPr>
          <a:xfrm>
            <a:off x="4378699" y="590224"/>
            <a:ext cx="1585315" cy="369332"/>
          </a:xfrm>
          <a:prstGeom prst="rect">
            <a:avLst/>
          </a:prstGeom>
        </p:spPr>
        <p:txBody>
          <a:bodyPr wrap="none">
            <a:spAutoFit/>
          </a:bodyPr>
          <a:lstStyle/>
          <a:p>
            <a:r>
              <a:rPr lang="en-US" b="1" i="1" dirty="0">
                <a:solidFill>
                  <a:srgbClr val="008000"/>
                </a:solidFill>
              </a:rPr>
              <a:t>Publisher Sites</a:t>
            </a:r>
            <a:endParaRPr lang="en-US" dirty="0">
              <a:solidFill>
                <a:srgbClr val="008000"/>
              </a:solidFill>
            </a:endParaRPr>
          </a:p>
        </p:txBody>
      </p:sp>
      <p:sp>
        <p:nvSpPr>
          <p:cNvPr id="7" name="Rectangle 6"/>
          <p:cNvSpPr/>
          <p:nvPr/>
        </p:nvSpPr>
        <p:spPr>
          <a:xfrm>
            <a:off x="6271152" y="4318788"/>
            <a:ext cx="992573" cy="14674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4237003" y="2200007"/>
            <a:ext cx="960828" cy="353921"/>
          </a:xfrm>
          <a:prstGeom prst="rect">
            <a:avLst/>
          </a:prstGeom>
          <a:noFill/>
          <a:ln>
            <a:noFill/>
          </a:ln>
        </p:spPr>
        <p:txBody>
          <a:bodyPr wrap="square" lIns="91416" tIns="45709" rIns="91416" bIns="45709" rtlCol="0">
            <a:spAutoFit/>
          </a:bodyPr>
          <a:lstStyle/>
          <a:p>
            <a:r>
              <a:rPr lang="en-US" sz="1700" b="1" i="1" dirty="0">
                <a:solidFill>
                  <a:srgbClr val="FF0000"/>
                </a:solidFill>
              </a:rPr>
              <a:t>scrapers</a:t>
            </a:r>
          </a:p>
        </p:txBody>
      </p:sp>
      <p:sp>
        <p:nvSpPr>
          <p:cNvPr id="97" name="TextBox 96"/>
          <p:cNvSpPr txBox="1"/>
          <p:nvPr/>
        </p:nvSpPr>
        <p:spPr>
          <a:xfrm>
            <a:off x="2481186" y="2321955"/>
            <a:ext cx="960828" cy="353921"/>
          </a:xfrm>
          <a:prstGeom prst="rect">
            <a:avLst/>
          </a:prstGeom>
          <a:noFill/>
          <a:ln>
            <a:noFill/>
          </a:ln>
        </p:spPr>
        <p:txBody>
          <a:bodyPr wrap="square" lIns="91416" tIns="45709" rIns="91416" bIns="45709" rtlCol="0">
            <a:spAutoFit/>
          </a:bodyPr>
          <a:lstStyle/>
          <a:p>
            <a:r>
              <a:rPr lang="en-US" sz="1700" b="1" i="1" dirty="0">
                <a:solidFill>
                  <a:srgbClr val="FF0000"/>
                </a:solidFill>
              </a:rPr>
              <a:t>queries</a:t>
            </a:r>
          </a:p>
        </p:txBody>
      </p:sp>
      <p:sp>
        <p:nvSpPr>
          <p:cNvPr id="98" name="TextBox 97"/>
          <p:cNvSpPr txBox="1"/>
          <p:nvPr/>
        </p:nvSpPr>
        <p:spPr>
          <a:xfrm>
            <a:off x="5892338" y="3473362"/>
            <a:ext cx="960828" cy="353921"/>
          </a:xfrm>
          <a:prstGeom prst="rect">
            <a:avLst/>
          </a:prstGeom>
          <a:noFill/>
          <a:ln>
            <a:noFill/>
          </a:ln>
        </p:spPr>
        <p:txBody>
          <a:bodyPr wrap="square" lIns="91416" tIns="45709" rIns="91416" bIns="45709" rtlCol="0">
            <a:spAutoFit/>
          </a:bodyPr>
          <a:lstStyle/>
          <a:p>
            <a:r>
              <a:rPr lang="en-US" sz="1700" b="1" i="1" dirty="0">
                <a:solidFill>
                  <a:srgbClr val="FF0000"/>
                </a:solidFill>
              </a:rPr>
              <a:t>taggers</a:t>
            </a:r>
          </a:p>
        </p:txBody>
      </p:sp>
      <p:cxnSp>
        <p:nvCxnSpPr>
          <p:cNvPr id="11" name="Straight Connector 10"/>
          <p:cNvCxnSpPr/>
          <p:nvPr/>
        </p:nvCxnSpPr>
        <p:spPr>
          <a:xfrm>
            <a:off x="6398152" y="45826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6398152" y="4658870"/>
            <a:ext cx="543661"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220352" y="4255316"/>
            <a:ext cx="779994" cy="307777"/>
          </a:xfrm>
          <a:prstGeom prst="rect">
            <a:avLst/>
          </a:prstGeom>
          <a:noFill/>
        </p:spPr>
        <p:txBody>
          <a:bodyPr wrap="none" rtlCol="0">
            <a:spAutoFit/>
          </a:bodyPr>
          <a:lstStyle/>
          <a:p>
            <a:r>
              <a:rPr lang="en-US" sz="1400" dirty="0"/>
              <a:t>abstract</a:t>
            </a:r>
          </a:p>
        </p:txBody>
      </p:sp>
      <p:cxnSp>
        <p:nvCxnSpPr>
          <p:cNvPr id="104" name="Straight Connector 103"/>
          <p:cNvCxnSpPr/>
          <p:nvPr/>
        </p:nvCxnSpPr>
        <p:spPr>
          <a:xfrm>
            <a:off x="6398152" y="49382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6398152" y="5014470"/>
            <a:ext cx="543661" cy="0"/>
          </a:xfrm>
          <a:prstGeom prst="line">
            <a:avLst/>
          </a:prstGeom>
        </p:spPr>
        <p:style>
          <a:lnRef idx="2">
            <a:schemeClr val="accent1"/>
          </a:lnRef>
          <a:fillRef idx="0">
            <a:schemeClr val="accent1"/>
          </a:fillRef>
          <a:effectRef idx="1">
            <a:schemeClr val="accent1"/>
          </a:effectRef>
          <a:fontRef idx="minor">
            <a:schemeClr val="tx1"/>
          </a:fontRef>
        </p:style>
      </p:cxnSp>
      <p:sp>
        <p:nvSpPr>
          <p:cNvPr id="109" name="TextBox 108"/>
          <p:cNvSpPr txBox="1"/>
          <p:nvPr/>
        </p:nvSpPr>
        <p:spPr>
          <a:xfrm>
            <a:off x="6220352" y="4610916"/>
            <a:ext cx="831102" cy="307777"/>
          </a:xfrm>
          <a:prstGeom prst="rect">
            <a:avLst/>
          </a:prstGeom>
          <a:noFill/>
        </p:spPr>
        <p:txBody>
          <a:bodyPr wrap="none" rtlCol="0">
            <a:spAutoFit/>
          </a:bodyPr>
          <a:lstStyle/>
          <a:p>
            <a:r>
              <a:rPr lang="en-US" sz="1400" dirty="0"/>
              <a:t>methods</a:t>
            </a:r>
          </a:p>
        </p:txBody>
      </p:sp>
      <p:cxnSp>
        <p:nvCxnSpPr>
          <p:cNvPr id="114" name="Straight Connector 113"/>
          <p:cNvCxnSpPr/>
          <p:nvPr/>
        </p:nvCxnSpPr>
        <p:spPr>
          <a:xfrm>
            <a:off x="6398152" y="50906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6398152" y="5166870"/>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6398152" y="5364662"/>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398152" y="5440862"/>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398152" y="5517062"/>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6398152" y="5593262"/>
            <a:ext cx="543661" cy="0"/>
          </a:xfrm>
          <a:prstGeom prst="line">
            <a:avLst/>
          </a:prstGeom>
        </p:spPr>
        <p:style>
          <a:lnRef idx="2">
            <a:schemeClr val="accent1"/>
          </a:lnRef>
          <a:fillRef idx="0">
            <a:schemeClr val="accent1"/>
          </a:fillRef>
          <a:effectRef idx="1">
            <a:schemeClr val="accent1"/>
          </a:effectRef>
          <a:fontRef idx="minor">
            <a:schemeClr val="tx1"/>
          </a:fontRef>
        </p:style>
      </p:cxnSp>
      <p:sp>
        <p:nvSpPr>
          <p:cNvPr id="142" name="TextBox 141"/>
          <p:cNvSpPr txBox="1"/>
          <p:nvPr/>
        </p:nvSpPr>
        <p:spPr>
          <a:xfrm>
            <a:off x="6220352" y="5080816"/>
            <a:ext cx="962423" cy="307777"/>
          </a:xfrm>
          <a:prstGeom prst="rect">
            <a:avLst/>
          </a:prstGeom>
          <a:noFill/>
        </p:spPr>
        <p:txBody>
          <a:bodyPr wrap="none" rtlCol="0">
            <a:spAutoFit/>
          </a:bodyPr>
          <a:lstStyle/>
          <a:p>
            <a:r>
              <a:rPr lang="en-US" sz="1400" dirty="0"/>
              <a:t>references</a:t>
            </a:r>
          </a:p>
        </p:txBody>
      </p:sp>
      <p:sp>
        <p:nvSpPr>
          <p:cNvPr id="143" name="Rectangle 142"/>
          <p:cNvSpPr/>
          <p:nvPr/>
        </p:nvSpPr>
        <p:spPr>
          <a:xfrm>
            <a:off x="7306905" y="4322480"/>
            <a:ext cx="992573" cy="14674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TextBox 146"/>
          <p:cNvSpPr txBox="1"/>
          <p:nvPr/>
        </p:nvSpPr>
        <p:spPr>
          <a:xfrm>
            <a:off x="7326977" y="4320533"/>
            <a:ext cx="933406" cy="365228"/>
          </a:xfrm>
          <a:prstGeom prst="rect">
            <a:avLst/>
          </a:prstGeom>
          <a:noFill/>
        </p:spPr>
        <p:txBody>
          <a:bodyPr wrap="none" rtlCol="0">
            <a:spAutoFit/>
          </a:bodyPr>
          <a:lstStyle/>
          <a:p>
            <a:pPr>
              <a:lnSpc>
                <a:spcPct val="60000"/>
              </a:lnSpc>
            </a:pPr>
            <a:r>
              <a:rPr lang="en-US" sz="1400" dirty="0"/>
              <a:t>Captioned</a:t>
            </a:r>
          </a:p>
          <a:p>
            <a:pPr>
              <a:lnSpc>
                <a:spcPct val="60000"/>
              </a:lnSpc>
            </a:pPr>
            <a:r>
              <a:rPr lang="en-US" sz="1400" dirty="0"/>
              <a:t>Figures</a:t>
            </a:r>
          </a:p>
        </p:txBody>
      </p:sp>
      <p:sp>
        <p:nvSpPr>
          <p:cNvPr id="150" name="TextBox 149"/>
          <p:cNvSpPr txBox="1"/>
          <p:nvPr/>
        </p:nvSpPr>
        <p:spPr>
          <a:xfrm>
            <a:off x="7699158" y="4592522"/>
            <a:ext cx="569775" cy="307777"/>
          </a:xfrm>
          <a:prstGeom prst="rect">
            <a:avLst/>
          </a:prstGeom>
          <a:noFill/>
        </p:spPr>
        <p:txBody>
          <a:bodyPr wrap="none" rtlCol="0">
            <a:spAutoFit/>
          </a:bodyPr>
          <a:lstStyle/>
          <a:p>
            <a:r>
              <a:rPr lang="en-US" sz="1400" dirty="0"/>
              <a:t>Fig. 1</a:t>
            </a:r>
          </a:p>
        </p:txBody>
      </p:sp>
      <p:pic>
        <p:nvPicPr>
          <p:cNvPr id="165" name="Picture 16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433369" y="4704053"/>
            <a:ext cx="266792" cy="392257"/>
          </a:xfrm>
          <a:prstGeom prst="rect">
            <a:avLst/>
          </a:prstGeom>
        </p:spPr>
      </p:pic>
      <p:grpSp>
        <p:nvGrpSpPr>
          <p:cNvPr id="21" name="Group 20"/>
          <p:cNvGrpSpPr/>
          <p:nvPr/>
        </p:nvGrpSpPr>
        <p:grpSpPr>
          <a:xfrm>
            <a:off x="7819263" y="4879441"/>
            <a:ext cx="204789" cy="152400"/>
            <a:chOff x="7765483" y="4599490"/>
            <a:chExt cx="204789" cy="152400"/>
          </a:xfrm>
        </p:grpSpPr>
        <p:cxnSp>
          <p:nvCxnSpPr>
            <p:cNvPr id="166" name="Straight Connector 165"/>
            <p:cNvCxnSpPr/>
            <p:nvPr/>
          </p:nvCxnSpPr>
          <p:spPr>
            <a:xfrm>
              <a:off x="7765483" y="4599490"/>
              <a:ext cx="2047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7765483" y="4675690"/>
              <a:ext cx="20478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7765483" y="4751890"/>
              <a:ext cx="204789"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72" name="TextBox 171"/>
          <p:cNvSpPr txBox="1"/>
          <p:nvPr/>
        </p:nvSpPr>
        <p:spPr>
          <a:xfrm>
            <a:off x="7251054" y="5058920"/>
            <a:ext cx="1094796" cy="307777"/>
          </a:xfrm>
          <a:prstGeom prst="rect">
            <a:avLst/>
          </a:prstGeom>
          <a:noFill/>
        </p:spPr>
        <p:txBody>
          <a:bodyPr wrap="none" rtlCol="0">
            <a:spAutoFit/>
          </a:bodyPr>
          <a:lstStyle/>
          <a:p>
            <a:r>
              <a:rPr lang="en-US" sz="1400" dirty="0"/>
              <a:t>HTML tables</a:t>
            </a:r>
          </a:p>
        </p:txBody>
      </p:sp>
      <p:sp>
        <p:nvSpPr>
          <p:cNvPr id="24" name="Rectangle 23"/>
          <p:cNvSpPr/>
          <p:nvPr/>
        </p:nvSpPr>
        <p:spPr>
          <a:xfrm>
            <a:off x="7532501" y="5366697"/>
            <a:ext cx="550319" cy="24354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6220352" y="5862580"/>
            <a:ext cx="2596682" cy="615531"/>
          </a:xfrm>
          <a:prstGeom prst="rect">
            <a:avLst/>
          </a:prstGeom>
          <a:noFill/>
          <a:ln>
            <a:noFill/>
          </a:ln>
        </p:spPr>
        <p:txBody>
          <a:bodyPr wrap="square" lIns="91416" tIns="45709" rIns="91416" bIns="45709" rtlCol="0">
            <a:spAutoFit/>
          </a:bodyPr>
          <a:lstStyle/>
          <a:p>
            <a:r>
              <a:rPr lang="en-US" sz="1700" b="1" i="1" dirty="0">
                <a:solidFill>
                  <a:srgbClr val="FF0000"/>
                </a:solidFill>
              </a:rPr>
              <a:t>30, 000 pages/day Semantic </a:t>
            </a:r>
            <a:r>
              <a:rPr lang="en-US" sz="1700" b="1" i="1" dirty="0" err="1">
                <a:solidFill>
                  <a:srgbClr val="FF0000"/>
                </a:solidFill>
              </a:rPr>
              <a:t>ScholarlyHTML</a:t>
            </a:r>
            <a:endParaRPr lang="en-US" sz="1700" b="1" i="1" dirty="0">
              <a:solidFill>
                <a:srgbClr val="FF0000"/>
              </a:solidFill>
            </a:endParaRPr>
          </a:p>
        </p:txBody>
      </p:sp>
      <p:cxnSp>
        <p:nvCxnSpPr>
          <p:cNvPr id="176" name="Straight Connector 175"/>
          <p:cNvCxnSpPr/>
          <p:nvPr/>
        </p:nvCxnSpPr>
        <p:spPr>
          <a:xfrm>
            <a:off x="7522577" y="5433771"/>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7535277" y="5509971"/>
            <a:ext cx="5436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7674017" y="5376792"/>
            <a:ext cx="0" cy="240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7955873" y="5363921"/>
            <a:ext cx="0" cy="2409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7826417" y="5376792"/>
            <a:ext cx="0" cy="240958"/>
          </a:xfrm>
          <a:prstGeom prst="line">
            <a:avLst/>
          </a:prstGeom>
        </p:spPr>
        <p:style>
          <a:lnRef idx="2">
            <a:schemeClr val="accent1"/>
          </a:lnRef>
          <a:fillRef idx="0">
            <a:schemeClr val="accent1"/>
          </a:fillRef>
          <a:effectRef idx="1">
            <a:schemeClr val="accent1"/>
          </a:effectRef>
          <a:fontRef idx="minor">
            <a:schemeClr val="tx1"/>
          </a:fontRef>
        </p:style>
      </p:cxnSp>
      <p:sp>
        <p:nvSpPr>
          <p:cNvPr id="183" name="TextBox 182"/>
          <p:cNvSpPr txBox="1"/>
          <p:nvPr/>
        </p:nvSpPr>
        <p:spPr>
          <a:xfrm>
            <a:off x="3721861" y="4806021"/>
            <a:ext cx="791140" cy="400087"/>
          </a:xfrm>
          <a:prstGeom prst="rect">
            <a:avLst/>
          </a:prstGeom>
          <a:noFill/>
          <a:ln>
            <a:noFill/>
          </a:ln>
        </p:spPr>
        <p:txBody>
          <a:bodyPr wrap="square" lIns="91416" tIns="45709" rIns="91416" bIns="45709" rtlCol="0">
            <a:spAutoFit/>
          </a:bodyPr>
          <a:lstStyle/>
          <a:p>
            <a:r>
              <a:rPr lang="en-US" sz="2000" b="1" i="1" dirty="0">
                <a:solidFill>
                  <a:srgbClr val="008000"/>
                </a:solidFill>
              </a:rPr>
              <a:t>Facts</a:t>
            </a:r>
          </a:p>
        </p:txBody>
      </p:sp>
      <p:sp>
        <p:nvSpPr>
          <p:cNvPr id="2" name="TextBox 1"/>
          <p:cNvSpPr txBox="1"/>
          <p:nvPr/>
        </p:nvSpPr>
        <p:spPr>
          <a:xfrm>
            <a:off x="-42542" y="0"/>
            <a:ext cx="9292778" cy="461665"/>
          </a:xfrm>
          <a:prstGeom prst="rect">
            <a:avLst/>
          </a:prstGeom>
          <a:noFill/>
        </p:spPr>
        <p:txBody>
          <a:bodyPr wrap="none" rtlCol="0">
            <a:spAutoFit/>
          </a:bodyPr>
          <a:lstStyle/>
          <a:p>
            <a:r>
              <a:rPr lang="en-US" sz="2400" b="1" dirty="0">
                <a:solidFill>
                  <a:srgbClr val="FF0000"/>
                </a:solidFill>
              </a:rPr>
              <a:t>CONTENTMINE Complete OPEN Platform for Mining Scientific Literature</a:t>
            </a:r>
          </a:p>
        </p:txBody>
      </p:sp>
      <p:sp>
        <p:nvSpPr>
          <p:cNvPr id="6" name="TextBox 5"/>
          <p:cNvSpPr txBox="1"/>
          <p:nvPr/>
        </p:nvSpPr>
        <p:spPr>
          <a:xfrm>
            <a:off x="1106837" y="2983128"/>
            <a:ext cx="6179020" cy="1015663"/>
          </a:xfrm>
          <a:prstGeom prst="rect">
            <a:avLst/>
          </a:prstGeom>
          <a:noFill/>
        </p:spPr>
        <p:txBody>
          <a:bodyPr wrap="none" rtlCol="0">
            <a:spAutoFit/>
          </a:bodyPr>
          <a:lstStyle/>
          <a:p>
            <a:r>
              <a:rPr lang="en-US" sz="60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INFRASTRUCTURE!</a:t>
            </a:r>
          </a:p>
        </p:txBody>
      </p:sp>
    </p:spTree>
    <p:extLst>
      <p:ext uri="{BB962C8B-B14F-4D97-AF65-F5344CB8AC3E}">
        <p14:creationId xmlns:p14="http://schemas.microsoft.com/office/powerpoint/2010/main" val="1928221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7FFC1-A181-EF4B-82B1-8F5E54AFADB8}"/>
              </a:ext>
            </a:extLst>
          </p:cNvPr>
          <p:cNvSpPr>
            <a:spLocks noGrp="1"/>
          </p:cNvSpPr>
          <p:nvPr>
            <p:ph type="title"/>
          </p:nvPr>
        </p:nvSpPr>
        <p:spPr>
          <a:xfrm>
            <a:off x="1809206" y="274638"/>
            <a:ext cx="6877594" cy="502602"/>
          </a:xfrm>
        </p:spPr>
        <p:txBody>
          <a:bodyPr>
            <a:normAutofit fontScale="90000"/>
          </a:bodyPr>
          <a:lstStyle/>
          <a:p>
            <a:r>
              <a:rPr lang="en-US" dirty="0" err="1"/>
              <a:t>getpapers</a:t>
            </a:r>
            <a:endParaRPr lang="en-US" dirty="0"/>
          </a:p>
        </p:txBody>
      </p:sp>
      <p:pic>
        <p:nvPicPr>
          <p:cNvPr id="7" name="Picture 6">
            <a:extLst>
              <a:ext uri="{FF2B5EF4-FFF2-40B4-BE49-F238E27FC236}">
                <a16:creationId xmlns:a16="http://schemas.microsoft.com/office/drawing/2014/main" id="{F421300E-AED6-CD43-AA49-2D0AE9A0E350}"/>
              </a:ext>
            </a:extLst>
          </p:cNvPr>
          <p:cNvPicPr>
            <a:picLocks noChangeAspect="1"/>
          </p:cNvPicPr>
          <p:nvPr/>
        </p:nvPicPr>
        <p:blipFill>
          <a:blip r:embed="rId3"/>
          <a:stretch>
            <a:fillRect/>
          </a:stretch>
        </p:blipFill>
        <p:spPr>
          <a:xfrm>
            <a:off x="663928" y="886422"/>
            <a:ext cx="6700837" cy="3513548"/>
          </a:xfrm>
          <a:prstGeom prst="rect">
            <a:avLst/>
          </a:prstGeom>
        </p:spPr>
      </p:pic>
      <p:sp>
        <p:nvSpPr>
          <p:cNvPr id="10" name="Oval 9">
            <a:extLst>
              <a:ext uri="{FF2B5EF4-FFF2-40B4-BE49-F238E27FC236}">
                <a16:creationId xmlns:a16="http://schemas.microsoft.com/office/drawing/2014/main" id="{39655BE2-3051-4647-B260-BE2C3B58C414}"/>
              </a:ext>
            </a:extLst>
          </p:cNvPr>
          <p:cNvSpPr/>
          <p:nvPr/>
        </p:nvSpPr>
        <p:spPr>
          <a:xfrm>
            <a:off x="1469891" y="1338409"/>
            <a:ext cx="1957387" cy="2428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058EB7C-DF1B-0C45-8BE1-9EF553A7B10A}"/>
              </a:ext>
            </a:extLst>
          </p:cNvPr>
          <p:cNvSpPr/>
          <p:nvPr/>
        </p:nvSpPr>
        <p:spPr>
          <a:xfrm>
            <a:off x="4874858" y="3840114"/>
            <a:ext cx="1957387" cy="2428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A651E81-FE47-D140-A46E-78EBA21DFCBF}"/>
              </a:ext>
            </a:extLst>
          </p:cNvPr>
          <p:cNvSpPr/>
          <p:nvPr/>
        </p:nvSpPr>
        <p:spPr>
          <a:xfrm>
            <a:off x="2490385" y="3509524"/>
            <a:ext cx="1957387" cy="242887"/>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9816B9D-33BA-1447-817A-783699EE35AA}"/>
              </a:ext>
            </a:extLst>
          </p:cNvPr>
          <p:cNvPicPr>
            <a:picLocks noChangeAspect="1"/>
          </p:cNvPicPr>
          <p:nvPr/>
        </p:nvPicPr>
        <p:blipFill>
          <a:blip r:embed="rId4"/>
          <a:stretch>
            <a:fillRect/>
          </a:stretch>
        </p:blipFill>
        <p:spPr>
          <a:xfrm>
            <a:off x="6435188" y="1775264"/>
            <a:ext cx="1422400" cy="1422400"/>
          </a:xfrm>
          <a:prstGeom prst="rect">
            <a:avLst/>
          </a:prstGeom>
        </p:spPr>
      </p:pic>
    </p:spTree>
    <p:extLst>
      <p:ext uri="{BB962C8B-B14F-4D97-AF65-F5344CB8AC3E}">
        <p14:creationId xmlns:p14="http://schemas.microsoft.com/office/powerpoint/2010/main" val="4050535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60C2-46B3-E244-B77C-A5BD6365FADE}"/>
              </a:ext>
            </a:extLst>
          </p:cNvPr>
          <p:cNvSpPr>
            <a:spLocks noGrp="1"/>
          </p:cNvSpPr>
          <p:nvPr>
            <p:ph type="title"/>
          </p:nvPr>
        </p:nvSpPr>
        <p:spPr>
          <a:xfrm>
            <a:off x="457200" y="274638"/>
            <a:ext cx="8578312" cy="1143000"/>
          </a:xfrm>
        </p:spPr>
        <p:txBody>
          <a:bodyPr>
            <a:normAutofit fontScale="90000"/>
          </a:bodyPr>
          <a:lstStyle/>
          <a:p>
            <a:r>
              <a:rPr lang="en-US" b="1" dirty="0" err="1"/>
              <a:t>ami</a:t>
            </a:r>
            <a:r>
              <a:rPr lang="en-US" dirty="0"/>
              <a:t> for ”</a:t>
            </a:r>
            <a:r>
              <a:rPr lang="en-US" b="1" i="1" dirty="0"/>
              <a:t>childhood obesity prevention</a:t>
            </a:r>
            <a:r>
              <a:rPr lang="en-US" dirty="0"/>
              <a:t>”</a:t>
            </a:r>
          </a:p>
        </p:txBody>
      </p:sp>
      <p:sp>
        <p:nvSpPr>
          <p:cNvPr id="3" name="Content Placeholder 2">
            <a:extLst>
              <a:ext uri="{FF2B5EF4-FFF2-40B4-BE49-F238E27FC236}">
                <a16:creationId xmlns:a16="http://schemas.microsoft.com/office/drawing/2014/main" id="{D1484186-BB2D-4C43-9AF8-D5D5BB8242C8}"/>
              </a:ext>
            </a:extLst>
          </p:cNvPr>
          <p:cNvSpPr>
            <a:spLocks noGrp="1"/>
          </p:cNvSpPr>
          <p:nvPr>
            <p:ph idx="1"/>
          </p:nvPr>
        </p:nvSpPr>
        <p:spPr/>
        <p:txBody>
          <a:bodyPr>
            <a:normAutofit lnSpcReduction="10000"/>
          </a:bodyPr>
          <a:lstStyle/>
          <a:p>
            <a:r>
              <a:rPr lang="en-US" dirty="0" err="1"/>
              <a:t>Builtin</a:t>
            </a:r>
            <a:r>
              <a:rPr lang="en-US" dirty="0"/>
              <a:t> dictionaries for:</a:t>
            </a:r>
          </a:p>
          <a:p>
            <a:pPr lvl="1"/>
            <a:r>
              <a:rPr lang="en-US" dirty="0"/>
              <a:t>Country</a:t>
            </a:r>
          </a:p>
          <a:p>
            <a:pPr lvl="1"/>
            <a:r>
              <a:rPr lang="en-US" dirty="0"/>
              <a:t>Funders</a:t>
            </a:r>
          </a:p>
          <a:p>
            <a:pPr lvl="1"/>
            <a:r>
              <a:rPr lang="en-US" dirty="0"/>
              <a:t>Drugs</a:t>
            </a:r>
          </a:p>
          <a:p>
            <a:pPr lvl="1"/>
            <a:r>
              <a:rPr lang="en-US" dirty="0"/>
              <a:t>Disease</a:t>
            </a:r>
          </a:p>
          <a:p>
            <a:pPr marL="457200" lvl="1" indent="0">
              <a:buNone/>
            </a:pPr>
            <a:endParaRPr lang="en-US" dirty="0"/>
          </a:p>
          <a:p>
            <a:r>
              <a:rPr lang="en-US" dirty="0"/>
              <a:t>Bespoke dictionary for Wikipedia “childhood obesity”</a:t>
            </a:r>
          </a:p>
          <a:p>
            <a:r>
              <a:rPr lang="en-US" dirty="0"/>
              <a:t>Word frequency (cloud)</a:t>
            </a:r>
          </a:p>
        </p:txBody>
      </p:sp>
    </p:spTree>
    <p:extLst>
      <p:ext uri="{BB962C8B-B14F-4D97-AF65-F5344CB8AC3E}">
        <p14:creationId xmlns:p14="http://schemas.microsoft.com/office/powerpoint/2010/main" val="2475186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5047-0990-E841-97F3-DE3AF5072DEF}"/>
              </a:ext>
            </a:extLst>
          </p:cNvPr>
          <p:cNvSpPr>
            <a:spLocks noGrp="1"/>
          </p:cNvSpPr>
          <p:nvPr>
            <p:ph type="title"/>
          </p:nvPr>
        </p:nvSpPr>
        <p:spPr/>
        <p:txBody>
          <a:bodyPr>
            <a:normAutofit fontScale="90000"/>
          </a:bodyPr>
          <a:lstStyle/>
          <a:p>
            <a:r>
              <a:rPr lang="en-US" dirty="0"/>
              <a:t>Wikipedia +</a:t>
            </a:r>
            <a:r>
              <a:rPr lang="en-US" dirty="0" err="1"/>
              <a:t>Wikidata</a:t>
            </a:r>
            <a:r>
              <a:rPr lang="en-US" dirty="0"/>
              <a:t> for “childhood obesity”</a:t>
            </a:r>
          </a:p>
        </p:txBody>
      </p:sp>
      <p:pic>
        <p:nvPicPr>
          <p:cNvPr id="9" name="Picture 8">
            <a:extLst>
              <a:ext uri="{FF2B5EF4-FFF2-40B4-BE49-F238E27FC236}">
                <a16:creationId xmlns:a16="http://schemas.microsoft.com/office/drawing/2014/main" id="{0B063D6A-37AC-4248-BB79-3229E84DE5F3}"/>
              </a:ext>
            </a:extLst>
          </p:cNvPr>
          <p:cNvPicPr>
            <a:picLocks noChangeAspect="1"/>
          </p:cNvPicPr>
          <p:nvPr/>
        </p:nvPicPr>
        <p:blipFill>
          <a:blip r:embed="rId2"/>
          <a:stretch>
            <a:fillRect/>
          </a:stretch>
        </p:blipFill>
        <p:spPr>
          <a:xfrm>
            <a:off x="1193796" y="1417638"/>
            <a:ext cx="4521203" cy="2938227"/>
          </a:xfrm>
          <a:prstGeom prst="rect">
            <a:avLst/>
          </a:prstGeom>
        </p:spPr>
      </p:pic>
      <p:pic>
        <p:nvPicPr>
          <p:cNvPr id="5" name="Content Placeholder 4">
            <a:extLst>
              <a:ext uri="{FF2B5EF4-FFF2-40B4-BE49-F238E27FC236}">
                <a16:creationId xmlns:a16="http://schemas.microsoft.com/office/drawing/2014/main" id="{7EF638DE-F190-0E41-9AC8-1D268BB24FCE}"/>
              </a:ext>
            </a:extLst>
          </p:cNvPr>
          <p:cNvPicPr>
            <a:picLocks noGrp="1" noChangeAspect="1"/>
          </p:cNvPicPr>
          <p:nvPr>
            <p:ph idx="1"/>
          </p:nvPr>
        </p:nvPicPr>
        <p:blipFill>
          <a:blip r:embed="rId3"/>
          <a:stretch>
            <a:fillRect/>
          </a:stretch>
        </p:blipFill>
        <p:spPr>
          <a:xfrm>
            <a:off x="4615257" y="3630706"/>
            <a:ext cx="4318430" cy="2791293"/>
          </a:xfrm>
        </p:spPr>
      </p:pic>
      <p:pic>
        <p:nvPicPr>
          <p:cNvPr id="7" name="Picture 6">
            <a:extLst>
              <a:ext uri="{FF2B5EF4-FFF2-40B4-BE49-F238E27FC236}">
                <a16:creationId xmlns:a16="http://schemas.microsoft.com/office/drawing/2014/main" id="{66B5DD21-4AF2-FD40-AA9B-FB2608AF3607}"/>
              </a:ext>
            </a:extLst>
          </p:cNvPr>
          <p:cNvPicPr>
            <a:picLocks noChangeAspect="1"/>
          </p:cNvPicPr>
          <p:nvPr/>
        </p:nvPicPr>
        <p:blipFill>
          <a:blip r:embed="rId4"/>
          <a:stretch>
            <a:fillRect/>
          </a:stretch>
        </p:blipFill>
        <p:spPr>
          <a:xfrm>
            <a:off x="228974" y="3462011"/>
            <a:ext cx="2939657" cy="3128682"/>
          </a:xfrm>
          <a:prstGeom prst="rect">
            <a:avLst/>
          </a:prstGeom>
        </p:spPr>
      </p:pic>
    </p:spTree>
    <p:extLst>
      <p:ext uri="{BB962C8B-B14F-4D97-AF65-F5344CB8AC3E}">
        <p14:creationId xmlns:p14="http://schemas.microsoft.com/office/powerpoint/2010/main" val="3128868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4B27B4-9C4F-BA47-828F-81C2A9A672FD}"/>
              </a:ext>
            </a:extLst>
          </p:cNvPr>
          <p:cNvPicPr>
            <a:picLocks noChangeAspect="1"/>
          </p:cNvPicPr>
          <p:nvPr/>
        </p:nvPicPr>
        <p:blipFill>
          <a:blip r:embed="rId2"/>
          <a:stretch>
            <a:fillRect/>
          </a:stretch>
        </p:blipFill>
        <p:spPr>
          <a:xfrm>
            <a:off x="61993" y="821049"/>
            <a:ext cx="9144000" cy="5122912"/>
          </a:xfrm>
          <a:prstGeom prst="rect">
            <a:avLst/>
          </a:prstGeom>
        </p:spPr>
      </p:pic>
      <p:sp>
        <p:nvSpPr>
          <p:cNvPr id="6" name="TextBox 5">
            <a:extLst>
              <a:ext uri="{FF2B5EF4-FFF2-40B4-BE49-F238E27FC236}">
                <a16:creationId xmlns:a16="http://schemas.microsoft.com/office/drawing/2014/main" id="{171D7A60-8479-5D42-AA32-A0CFF2022244}"/>
              </a:ext>
            </a:extLst>
          </p:cNvPr>
          <p:cNvSpPr txBox="1"/>
          <p:nvPr/>
        </p:nvSpPr>
        <p:spPr>
          <a:xfrm>
            <a:off x="61993" y="193730"/>
            <a:ext cx="9283311" cy="369332"/>
          </a:xfrm>
          <a:prstGeom prst="rect">
            <a:avLst/>
          </a:prstGeom>
          <a:noFill/>
        </p:spPr>
        <p:txBody>
          <a:bodyPr wrap="none" rtlCol="0">
            <a:spAutoFit/>
          </a:bodyPr>
          <a:lstStyle/>
          <a:p>
            <a:r>
              <a:rPr lang="en-US" b="1" dirty="0" err="1">
                <a:latin typeface="Courier New" panose="02070309020205020404" pitchFamily="49" charset="0"/>
                <a:ea typeface="Arial Unicode MS" panose="020B0604020202020204" pitchFamily="34" charset="-128"/>
                <a:cs typeface="Courier New" panose="02070309020205020404" pitchFamily="49" charset="0"/>
              </a:rPr>
              <a:t>ami</a:t>
            </a:r>
            <a:r>
              <a:rPr lang="en-US" b="1" dirty="0">
                <a:latin typeface="Courier New" panose="02070309020205020404" pitchFamily="49" charset="0"/>
                <a:ea typeface="Arial Unicode MS" panose="020B0604020202020204" pitchFamily="34" charset="-128"/>
                <a:cs typeface="Courier New" panose="02070309020205020404" pitchFamily="49" charset="0"/>
              </a:rPr>
              <a:t>-search -p . -–dictionary country disease drugs $PMR/</a:t>
            </a:r>
            <a:r>
              <a:rPr lang="en-US" b="1" dirty="0" err="1">
                <a:latin typeface="Courier New" panose="02070309020205020404" pitchFamily="49" charset="0"/>
                <a:ea typeface="Arial Unicode MS" panose="020B0604020202020204" pitchFamily="34" charset="-128"/>
                <a:cs typeface="Courier New" panose="02070309020205020404" pitchFamily="49" charset="0"/>
              </a:rPr>
              <a:t>childobese</a:t>
            </a:r>
            <a:endParaRPr lang="en-US" b="1" dirty="0">
              <a:latin typeface="Courier New" panose="02070309020205020404" pitchFamily="49" charset="0"/>
              <a:ea typeface="Arial Unicode MS" panose="020B0604020202020204" pitchFamily="34" charset="-128"/>
              <a:cs typeface="Courier New" panose="02070309020205020404" pitchFamily="49" charset="0"/>
            </a:endParaRPr>
          </a:p>
        </p:txBody>
      </p:sp>
    </p:spTree>
    <p:extLst>
      <p:ext uri="{BB962C8B-B14F-4D97-AF65-F5344CB8AC3E}">
        <p14:creationId xmlns:p14="http://schemas.microsoft.com/office/powerpoint/2010/main" val="3013680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723295-7D94-3C49-A40B-DB14DE264E08}"/>
              </a:ext>
            </a:extLst>
          </p:cNvPr>
          <p:cNvPicPr>
            <a:picLocks noChangeAspect="1"/>
          </p:cNvPicPr>
          <p:nvPr/>
        </p:nvPicPr>
        <p:blipFill>
          <a:blip r:embed="rId2"/>
          <a:stretch>
            <a:fillRect/>
          </a:stretch>
        </p:blipFill>
        <p:spPr>
          <a:xfrm>
            <a:off x="0" y="849059"/>
            <a:ext cx="9144000" cy="5159882"/>
          </a:xfrm>
          <a:prstGeom prst="rect">
            <a:avLst/>
          </a:prstGeom>
        </p:spPr>
      </p:pic>
    </p:spTree>
    <p:extLst>
      <p:ext uri="{BB962C8B-B14F-4D97-AF65-F5344CB8AC3E}">
        <p14:creationId xmlns:p14="http://schemas.microsoft.com/office/powerpoint/2010/main" val="2787599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1F46FC-23FB-0545-86E5-79C70E3A47D0}"/>
              </a:ext>
            </a:extLst>
          </p:cNvPr>
          <p:cNvPicPr>
            <a:picLocks noChangeAspect="1"/>
          </p:cNvPicPr>
          <p:nvPr/>
        </p:nvPicPr>
        <p:blipFill>
          <a:blip r:embed="rId3"/>
          <a:stretch>
            <a:fillRect/>
          </a:stretch>
        </p:blipFill>
        <p:spPr>
          <a:xfrm>
            <a:off x="722722" y="552054"/>
            <a:ext cx="5735206" cy="4352248"/>
          </a:xfrm>
          <a:prstGeom prst="rect">
            <a:avLst/>
          </a:prstGeom>
        </p:spPr>
      </p:pic>
    </p:spTree>
    <p:extLst>
      <p:ext uri="{BB962C8B-B14F-4D97-AF65-F5344CB8AC3E}">
        <p14:creationId xmlns:p14="http://schemas.microsoft.com/office/powerpoint/2010/main" val="87986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77556" y="436869"/>
            <a:ext cx="3784600" cy="2146300"/>
          </a:xfrm>
          <a:prstGeom prst="rect">
            <a:avLst/>
          </a:prstGeom>
        </p:spPr>
      </p:pic>
      <p:pic>
        <p:nvPicPr>
          <p:cNvPr id="5" name="Picture 4"/>
          <p:cNvPicPr>
            <a:picLocks noChangeAspect="1"/>
          </p:cNvPicPr>
          <p:nvPr/>
        </p:nvPicPr>
        <p:blipFill>
          <a:blip r:embed="rId3"/>
          <a:stretch>
            <a:fillRect/>
          </a:stretch>
        </p:blipFill>
        <p:spPr>
          <a:xfrm>
            <a:off x="232872" y="148147"/>
            <a:ext cx="4807077" cy="3605308"/>
          </a:xfrm>
          <a:prstGeom prst="rect">
            <a:avLst/>
          </a:prstGeom>
        </p:spPr>
      </p:pic>
      <p:pic>
        <p:nvPicPr>
          <p:cNvPr id="6" name="Picture 5"/>
          <p:cNvPicPr>
            <a:picLocks noChangeAspect="1"/>
          </p:cNvPicPr>
          <p:nvPr/>
        </p:nvPicPr>
        <p:blipFill>
          <a:blip r:embed="rId4"/>
          <a:stretch>
            <a:fillRect/>
          </a:stretch>
        </p:blipFill>
        <p:spPr>
          <a:xfrm>
            <a:off x="91266" y="4068382"/>
            <a:ext cx="4948682" cy="2644985"/>
          </a:xfrm>
          <a:prstGeom prst="rect">
            <a:avLst/>
          </a:prstGeom>
        </p:spPr>
      </p:pic>
      <p:pic>
        <p:nvPicPr>
          <p:cNvPr id="7" name="Picture 6"/>
          <p:cNvPicPr>
            <a:picLocks noChangeAspect="1"/>
          </p:cNvPicPr>
          <p:nvPr/>
        </p:nvPicPr>
        <p:blipFill>
          <a:blip r:embed="rId5"/>
          <a:stretch>
            <a:fillRect/>
          </a:stretch>
        </p:blipFill>
        <p:spPr>
          <a:xfrm>
            <a:off x="5626995" y="2761219"/>
            <a:ext cx="2804485" cy="3429000"/>
          </a:xfrm>
          <a:prstGeom prst="rect">
            <a:avLst/>
          </a:prstGeom>
        </p:spPr>
      </p:pic>
      <p:sp>
        <p:nvSpPr>
          <p:cNvPr id="8" name="TextBox 7"/>
          <p:cNvSpPr txBox="1"/>
          <p:nvPr/>
        </p:nvSpPr>
        <p:spPr>
          <a:xfrm>
            <a:off x="237877" y="4259998"/>
            <a:ext cx="1369794" cy="373659"/>
          </a:xfrm>
          <a:prstGeom prst="rect">
            <a:avLst/>
          </a:prstGeom>
          <a:solidFill>
            <a:srgbClr val="FFFFFF"/>
          </a:solidFill>
        </p:spPr>
        <p:txBody>
          <a:bodyPr wrap="none" lIns="91435" tIns="45718" rIns="91435" bIns="45718" rtlCol="0">
            <a:spAutoFit/>
          </a:bodyPr>
          <a:lstStyle/>
          <a:p>
            <a:r>
              <a:rPr lang="en-US" dirty="0"/>
              <a:t>Oxford 2013</a:t>
            </a:r>
          </a:p>
        </p:txBody>
      </p:sp>
      <p:sp>
        <p:nvSpPr>
          <p:cNvPr id="9" name="TextBox 8"/>
          <p:cNvSpPr txBox="1"/>
          <p:nvPr/>
        </p:nvSpPr>
        <p:spPr>
          <a:xfrm>
            <a:off x="3498906" y="1118177"/>
            <a:ext cx="1269631" cy="373659"/>
          </a:xfrm>
          <a:prstGeom prst="rect">
            <a:avLst/>
          </a:prstGeom>
          <a:solidFill>
            <a:srgbClr val="FFFFFF"/>
          </a:solidFill>
        </p:spPr>
        <p:txBody>
          <a:bodyPr wrap="none" lIns="91435" tIns="45718" rIns="91435" bIns="45718" rtlCol="0">
            <a:spAutoFit/>
          </a:bodyPr>
          <a:lstStyle/>
          <a:p>
            <a:r>
              <a:rPr lang="en-US" dirty="0"/>
              <a:t>Berlin 2014</a:t>
            </a:r>
          </a:p>
        </p:txBody>
      </p:sp>
      <p:sp>
        <p:nvSpPr>
          <p:cNvPr id="10" name="TextBox 9"/>
          <p:cNvSpPr txBox="1"/>
          <p:nvPr/>
        </p:nvSpPr>
        <p:spPr>
          <a:xfrm>
            <a:off x="7773234" y="2213837"/>
            <a:ext cx="1204611" cy="373659"/>
          </a:xfrm>
          <a:prstGeom prst="rect">
            <a:avLst/>
          </a:prstGeom>
          <a:solidFill>
            <a:srgbClr val="FFFFFF"/>
          </a:solidFill>
        </p:spPr>
        <p:txBody>
          <a:bodyPr wrap="none" lIns="91435" tIns="45718" rIns="91435" bIns="45718" rtlCol="0">
            <a:spAutoFit/>
          </a:bodyPr>
          <a:lstStyle/>
          <a:p>
            <a:r>
              <a:rPr lang="en-US" dirty="0"/>
              <a:t>Delhi 2014</a:t>
            </a:r>
          </a:p>
        </p:txBody>
      </p:sp>
      <p:sp>
        <p:nvSpPr>
          <p:cNvPr id="11" name="TextBox 10"/>
          <p:cNvSpPr txBox="1"/>
          <p:nvPr/>
        </p:nvSpPr>
        <p:spPr>
          <a:xfrm>
            <a:off x="5496367" y="6324447"/>
            <a:ext cx="3112749" cy="373659"/>
          </a:xfrm>
          <a:prstGeom prst="rect">
            <a:avLst/>
          </a:prstGeom>
          <a:solidFill>
            <a:srgbClr val="FFFFFF"/>
          </a:solidFill>
        </p:spPr>
        <p:txBody>
          <a:bodyPr wrap="none" lIns="91435" tIns="45718" rIns="91435" bIns="45718" rtlCol="0">
            <a:spAutoFit/>
          </a:bodyPr>
          <a:lstStyle/>
          <a:p>
            <a:r>
              <a:rPr lang="en-US" dirty="0"/>
              <a:t>Jenny Molloy with mascot AMI</a:t>
            </a:r>
          </a:p>
        </p:txBody>
      </p:sp>
      <p:sp>
        <p:nvSpPr>
          <p:cNvPr id="2" name="TextBox 1"/>
          <p:cNvSpPr txBox="1"/>
          <p:nvPr/>
        </p:nvSpPr>
        <p:spPr>
          <a:xfrm>
            <a:off x="5177556" y="2029171"/>
            <a:ext cx="2390398" cy="369332"/>
          </a:xfrm>
          <a:prstGeom prst="rect">
            <a:avLst/>
          </a:prstGeom>
          <a:solidFill>
            <a:schemeClr val="bg1"/>
          </a:solidFill>
        </p:spPr>
        <p:txBody>
          <a:bodyPr wrap="none" rtlCol="0">
            <a:spAutoFit/>
          </a:bodyPr>
          <a:lstStyle/>
          <a:p>
            <a:r>
              <a:rPr lang="en-US" dirty="0"/>
              <a:t>Gita </a:t>
            </a:r>
            <a:r>
              <a:rPr lang="en-US" dirty="0" err="1"/>
              <a:t>Yadav</a:t>
            </a:r>
            <a:r>
              <a:rPr lang="en-US" dirty="0"/>
              <a:t> + colleagues</a:t>
            </a:r>
          </a:p>
        </p:txBody>
      </p:sp>
    </p:spTree>
    <p:extLst>
      <p:ext uri="{BB962C8B-B14F-4D97-AF65-F5344CB8AC3E}">
        <p14:creationId xmlns:p14="http://schemas.microsoft.com/office/powerpoint/2010/main" val="4272379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Open?</a:t>
            </a:r>
          </a:p>
        </p:txBody>
      </p:sp>
      <p:sp>
        <p:nvSpPr>
          <p:cNvPr id="3" name="Content Placeholder 2"/>
          <p:cNvSpPr>
            <a:spLocks noGrp="1"/>
          </p:cNvSpPr>
          <p:nvPr>
            <p:ph idx="1"/>
          </p:nvPr>
        </p:nvSpPr>
        <p:spPr/>
        <p:txBody>
          <a:bodyPr/>
          <a:lstStyle/>
          <a:p>
            <a:r>
              <a:rPr lang="en-US" sz="4400" dirty="0"/>
              <a:t>Better</a:t>
            </a:r>
          </a:p>
          <a:p>
            <a:r>
              <a:rPr lang="en-US" dirty="0"/>
              <a:t>Quicker</a:t>
            </a:r>
          </a:p>
          <a:p>
            <a:r>
              <a:rPr lang="en-US" dirty="0"/>
              <a:t>Flexible</a:t>
            </a:r>
          </a:p>
          <a:p>
            <a:r>
              <a:rPr lang="en-US" dirty="0"/>
              <a:t>Inclusive</a:t>
            </a:r>
          </a:p>
          <a:p>
            <a:r>
              <a:rPr lang="en-US" dirty="0" err="1"/>
              <a:t>Preservable</a:t>
            </a:r>
            <a:endParaRPr lang="en-US" dirty="0"/>
          </a:p>
          <a:p>
            <a:endParaRPr lang="en-US" dirty="0"/>
          </a:p>
          <a:p>
            <a:r>
              <a:rPr lang="en-US" dirty="0"/>
              <a:t>Principled</a:t>
            </a:r>
          </a:p>
        </p:txBody>
      </p:sp>
    </p:spTree>
    <p:extLst>
      <p:ext uri="{BB962C8B-B14F-4D97-AF65-F5344CB8AC3E}">
        <p14:creationId xmlns:p14="http://schemas.microsoft.com/office/powerpoint/2010/main" val="330826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Opening Knowledge overcomes injustice</a:t>
            </a:r>
          </a:p>
        </p:txBody>
      </p:sp>
      <p:sp>
        <p:nvSpPr>
          <p:cNvPr id="3" name="Content Placeholder 2"/>
          <p:cNvSpPr>
            <a:spLocks noGrp="1"/>
          </p:cNvSpPr>
          <p:nvPr>
            <p:ph idx="1"/>
          </p:nvPr>
        </p:nvSpPr>
        <p:spPr/>
        <p:txBody>
          <a:bodyPr>
            <a:normAutofit/>
          </a:bodyPr>
          <a:lstStyle/>
          <a:p>
            <a:r>
              <a:rPr lang="en-US" dirty="0"/>
              <a:t>Open comes from the heart.</a:t>
            </a:r>
          </a:p>
          <a:p>
            <a:r>
              <a:rPr lang="en-US" dirty="0"/>
              <a:t>Closed Access Means People Die.</a:t>
            </a:r>
          </a:p>
          <a:p>
            <a:r>
              <a:rPr lang="en-US" dirty="0" err="1"/>
              <a:t>Megacorporations</a:t>
            </a:r>
            <a:r>
              <a:rPr lang="en-US" dirty="0"/>
              <a:t> are </a:t>
            </a:r>
            <a:r>
              <a:rPr lang="en-US" dirty="0" err="1"/>
              <a:t>pwning</a:t>
            </a:r>
            <a:r>
              <a:rPr lang="en-US" dirty="0"/>
              <a:t> the knowledge infrastructure/</a:t>
            </a:r>
          </a:p>
          <a:p>
            <a:r>
              <a:rPr lang="en-US" dirty="0"/>
              <a:t>The Right to Read is the Right to Mine</a:t>
            </a:r>
          </a:p>
          <a:p>
            <a:r>
              <a:rPr lang="en-US" dirty="0"/>
              <a:t>Young people change the world. Give them the chance.</a:t>
            </a:r>
          </a:p>
          <a:p>
            <a:r>
              <a:rPr lang="en-US" dirty="0"/>
              <a:t>ACT: Advocacy , Community, Tools</a:t>
            </a:r>
          </a:p>
          <a:p>
            <a:pPr marL="0" indent="0">
              <a:buNone/>
            </a:pPr>
            <a:endParaRPr lang="en-US" dirty="0"/>
          </a:p>
          <a:p>
            <a:endParaRPr lang="en-US" dirty="0"/>
          </a:p>
        </p:txBody>
      </p:sp>
    </p:spTree>
    <p:extLst>
      <p:ext uri="{BB962C8B-B14F-4D97-AF65-F5344CB8AC3E}">
        <p14:creationId xmlns:p14="http://schemas.microsoft.com/office/powerpoint/2010/main" val="3560454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4000"/>
            <a:ext cx="9144000" cy="6333450"/>
          </a:xfrm>
          <a:prstGeom prst="rect">
            <a:avLst/>
          </a:prstGeom>
        </p:spPr>
      </p:pic>
      <p:sp>
        <p:nvSpPr>
          <p:cNvPr id="7" name="TextBox 6"/>
          <p:cNvSpPr txBox="1"/>
          <p:nvPr/>
        </p:nvSpPr>
        <p:spPr>
          <a:xfrm>
            <a:off x="2153019" y="5894952"/>
            <a:ext cx="6724317" cy="461665"/>
          </a:xfrm>
          <a:prstGeom prst="rect">
            <a:avLst/>
          </a:prstGeom>
          <a:solidFill>
            <a:schemeClr val="bg1"/>
          </a:solidFill>
          <a:ln>
            <a:solidFill>
              <a:schemeClr val="tx1"/>
            </a:solidFill>
          </a:ln>
        </p:spPr>
        <p:txBody>
          <a:bodyPr wrap="none" rtlCol="0">
            <a:spAutoFit/>
          </a:bodyPr>
          <a:lstStyle/>
          <a:p>
            <a:r>
              <a:rPr lang="en-US" sz="2400" b="1" dirty="0" err="1">
                <a:solidFill>
                  <a:srgbClr val="FF0000"/>
                </a:solidFill>
              </a:rPr>
              <a:t>ContentMine</a:t>
            </a:r>
            <a:r>
              <a:rPr lang="en-US" sz="2400" b="1" dirty="0">
                <a:solidFill>
                  <a:srgbClr val="FF0000"/>
                </a:solidFill>
              </a:rPr>
              <a:t> software can do this in a few minutes</a:t>
            </a:r>
          </a:p>
        </p:txBody>
      </p:sp>
      <p:sp>
        <p:nvSpPr>
          <p:cNvPr id="8" name="TextBox 7"/>
          <p:cNvSpPr txBox="1"/>
          <p:nvPr/>
        </p:nvSpPr>
        <p:spPr>
          <a:xfrm>
            <a:off x="254916" y="2212016"/>
            <a:ext cx="5710197" cy="3046988"/>
          </a:xfrm>
          <a:prstGeom prst="rect">
            <a:avLst/>
          </a:prstGeom>
          <a:solidFill>
            <a:schemeClr val="bg1"/>
          </a:solidFill>
          <a:ln>
            <a:solidFill>
              <a:srgbClr val="FF0000"/>
            </a:solidFill>
          </a:ln>
        </p:spPr>
        <p:txBody>
          <a:bodyPr wrap="square" rtlCol="0">
            <a:spAutoFit/>
          </a:bodyPr>
          <a:lstStyle/>
          <a:p>
            <a:r>
              <a:rPr lang="en-US" sz="2400" b="1" i="1" dirty="0">
                <a:solidFill>
                  <a:srgbClr val="FF0000"/>
                </a:solidFill>
              </a:rPr>
              <a:t>Polly: “there were 10,000 abstracts and due </a:t>
            </a:r>
          </a:p>
          <a:p>
            <a:r>
              <a:rPr lang="en-US" sz="2400" b="1" i="1" dirty="0">
                <a:solidFill>
                  <a:srgbClr val="FF0000"/>
                </a:solidFill>
              </a:rPr>
              <a:t>to time pressures, we split this between 6 researchers. It took about 2-3 days of work (working only on this) to get through </a:t>
            </a:r>
          </a:p>
          <a:p>
            <a:r>
              <a:rPr lang="en-US" sz="2400" b="1" i="1" dirty="0">
                <a:solidFill>
                  <a:srgbClr val="FF0000"/>
                </a:solidFill>
              </a:rPr>
              <a:t>~1,600 papers each. So, at a minimum this</a:t>
            </a:r>
          </a:p>
          <a:p>
            <a:r>
              <a:rPr lang="en-US" sz="2400" b="1" i="1" dirty="0">
                <a:solidFill>
                  <a:srgbClr val="FF0000"/>
                </a:solidFill>
              </a:rPr>
              <a:t> equates to 12 days of full-time work (and would normally be done over several weeks under normal time pressures).” </a:t>
            </a:r>
          </a:p>
        </p:txBody>
      </p:sp>
    </p:spTree>
    <p:extLst>
      <p:ext uri="{BB962C8B-B14F-4D97-AF65-F5344CB8AC3E}">
        <p14:creationId xmlns:p14="http://schemas.microsoft.com/office/powerpoint/2010/main" val="2814472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24942"/>
          </a:xfrm>
        </p:spPr>
        <p:txBody>
          <a:bodyPr>
            <a:normAutofit/>
          </a:bodyPr>
          <a:lstStyle/>
          <a:p>
            <a:r>
              <a:rPr lang="en-GB" sz="2800" dirty="0">
                <a:hlinkClick r:id="rId2"/>
              </a:rPr>
              <a:t>http://chemicaltagger.ch.cam.ac.uk/</a:t>
            </a:r>
            <a:r>
              <a:rPr lang="en-GB" sz="2800" dirty="0"/>
              <a:t> </a:t>
            </a:r>
          </a:p>
        </p:txBody>
      </p:sp>
      <p:sp>
        <p:nvSpPr>
          <p:cNvPr id="3" name="Content Placeholder 2"/>
          <p:cNvSpPr>
            <a:spLocks noGrp="1"/>
          </p:cNvSpPr>
          <p:nvPr>
            <p:ph idx="1"/>
          </p:nvPr>
        </p:nvSpPr>
        <p:spPr/>
        <p:txBody>
          <a:bodyPr/>
          <a:lstStyle/>
          <a:p>
            <a:r>
              <a:rPr lang="en-GB" dirty="0"/>
              <a:t>Typical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3" y="1238251"/>
            <a:ext cx="8048625" cy="4381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3415733" y="2782671"/>
            <a:ext cx="5180585" cy="646331"/>
          </a:xfrm>
          <a:prstGeom prst="rect">
            <a:avLst/>
          </a:prstGeom>
          <a:solidFill>
            <a:schemeClr val="bg1"/>
          </a:solidFill>
        </p:spPr>
        <p:txBody>
          <a:bodyPr wrap="none" lIns="91416" tIns="45709" rIns="91416" bIns="45709" rtlCol="0">
            <a:spAutoFit/>
          </a:bodyPr>
          <a:lstStyle/>
          <a:p>
            <a:r>
              <a:rPr lang="en-GB" sz="3600" b="1" dirty="0">
                <a:solidFill>
                  <a:srgbClr val="FF0000"/>
                </a:solidFill>
              </a:rPr>
              <a:t>Typical chemical synthesis</a:t>
            </a:r>
          </a:p>
        </p:txBody>
      </p:sp>
    </p:spTree>
    <p:extLst>
      <p:ext uri="{BB962C8B-B14F-4D97-AF65-F5344CB8AC3E}">
        <p14:creationId xmlns:p14="http://schemas.microsoft.com/office/powerpoint/2010/main" val="359711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 y="980728"/>
            <a:ext cx="9030941" cy="4674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188640"/>
            <a:ext cx="8229600" cy="724942"/>
          </a:xfrm>
        </p:spPr>
        <p:txBody>
          <a:bodyPr>
            <a:normAutofit/>
          </a:bodyPr>
          <a:lstStyle/>
          <a:p>
            <a:r>
              <a:rPr lang="en-GB" sz="3600" dirty="0"/>
              <a:t>Automatic semantic markup of chemistry </a:t>
            </a:r>
          </a:p>
        </p:txBody>
      </p:sp>
      <p:sp>
        <p:nvSpPr>
          <p:cNvPr id="6" name="Title 1"/>
          <p:cNvSpPr txBox="1">
            <a:spLocks/>
          </p:cNvSpPr>
          <p:nvPr/>
        </p:nvSpPr>
        <p:spPr>
          <a:xfrm>
            <a:off x="609600" y="5877273"/>
            <a:ext cx="8229600" cy="724942"/>
          </a:xfrm>
          <a:prstGeom prst="rect">
            <a:avLst/>
          </a:prstGeom>
        </p:spPr>
        <p:txBody>
          <a:bodyPr vert="horz" lIns="91416" tIns="45709" rIns="91416" bIns="45709"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i="1" dirty="0"/>
              <a:t>Could be used for analytical, crystallization, etc. </a:t>
            </a:r>
          </a:p>
        </p:txBody>
      </p:sp>
    </p:spTree>
    <p:extLst>
      <p:ext uri="{BB962C8B-B14F-4D97-AF65-F5344CB8AC3E}">
        <p14:creationId xmlns:p14="http://schemas.microsoft.com/office/powerpoint/2010/main" val="4185029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6169</TotalTime>
  <Words>1816</Words>
  <Application>Microsoft Macintosh PowerPoint</Application>
  <PresentationFormat>On-screen Show (4:3)</PresentationFormat>
  <Paragraphs>265</Paragraphs>
  <Slides>37</Slides>
  <Notes>9</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 Unicode MS</vt:lpstr>
      <vt:lpstr>Arial</vt:lpstr>
      <vt:lpstr>Calibri</vt:lpstr>
      <vt:lpstr>Courier New</vt:lpstr>
      <vt:lpstr>Helvetica Light</vt:lpstr>
      <vt:lpstr>Muli Bold</vt:lpstr>
      <vt:lpstr>Muli Regular</vt:lpstr>
      <vt:lpstr>Roboto</vt:lpstr>
      <vt:lpstr>Stone Sans ITC TT</vt:lpstr>
      <vt:lpstr>Wingdings</vt:lpstr>
      <vt:lpstr>Office Theme</vt:lpstr>
      <vt:lpstr>PowerPoint Presentation</vt:lpstr>
      <vt:lpstr>PowerPoint Presentation</vt:lpstr>
      <vt:lpstr>PowerPoint Presentation</vt:lpstr>
      <vt:lpstr>PowerPoint Presentation</vt:lpstr>
      <vt:lpstr>Why Open?</vt:lpstr>
      <vt:lpstr>Opening Knowledge overcomes injustice</vt:lpstr>
      <vt:lpstr>PowerPoint Presentation</vt:lpstr>
      <vt:lpstr>http://chemicaltagger.ch.cam.ac.uk/ </vt:lpstr>
      <vt:lpstr>Automatic semantic markup of chemistry </vt:lpstr>
      <vt:lpstr>Panton Authors and Fellows</vt:lpstr>
      <vt:lpstr>Ross  Mounce</vt:lpstr>
      <vt:lpstr>PowerPoint Presentation</vt:lpstr>
      <vt:lpstr>PMR’s Shuttleworth Flash Grantees</vt:lpstr>
      <vt:lpstr>Daniel Mietchen, Wiki-star</vt:lpstr>
      <vt:lpstr>PowerPoint Presentation</vt:lpstr>
      <vt:lpstr>PowerPoint Presentation</vt:lpstr>
      <vt:lpstr>PowerPoint Presentation</vt:lpstr>
      <vt:lpstr>PowerPoint Presentation</vt:lpstr>
      <vt:lpstr>Julia Reda, Pirate MEP, running ContentMine software to liberate science 2016-04-16</vt:lpstr>
      <vt:lpstr>PowerPoint Presentation</vt:lpstr>
      <vt:lpstr>PowerPoint Presentation</vt:lpstr>
      <vt:lpstr>PowerPoint Presentation</vt:lpstr>
      <vt:lpstr>PowerPoint Presentation</vt:lpstr>
      <vt:lpstr>PowerPoint Presentation</vt:lpstr>
      <vt:lpstr>Alexandra Bannach-Brown</vt:lpstr>
      <vt:lpstr>Alexandra Bannach-Brown</vt:lpstr>
      <vt:lpstr>Lars Willighagen</vt:lpstr>
      <vt:lpstr>OpenKnowledgeMaps</vt:lpstr>
      <vt:lpstr>PowerPoint Presentation</vt:lpstr>
      <vt:lpstr>ContentMine software</vt:lpstr>
      <vt:lpstr>PowerPoint Presentation</vt:lpstr>
      <vt:lpstr>getpapers</vt:lpstr>
      <vt:lpstr>ami for ”childhood obesity prevention”</vt:lpstr>
      <vt:lpstr>Wikipedia +Wikidata for “childhood obesity”</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Microsoft Office User</cp:lastModifiedBy>
  <cp:revision>232</cp:revision>
  <dcterms:created xsi:type="dcterms:W3CDTF">2016-12-10T10:57:49Z</dcterms:created>
  <dcterms:modified xsi:type="dcterms:W3CDTF">2019-04-06T07:19:49Z</dcterms:modified>
</cp:coreProperties>
</file>